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1" r:id="rId3"/>
    <p:sldMasterId id="2147483653" r:id="rId4"/>
    <p:sldMasterId id="2147483655" r:id="rId5"/>
    <p:sldMasterId id="2147483657" r:id="rId6"/>
    <p:sldMasterId id="2147483659" r:id="rId7"/>
    <p:sldMasterId id="2147483661" r:id="rId8"/>
    <p:sldMasterId id="2147483663" r:id="rId9"/>
  </p:sldMasterIdLst>
  <p:notesMasterIdLst>
    <p:notesMasterId r:id="rId38"/>
  </p:notesMasterIdLst>
  <p:sldIdLst>
    <p:sldId id="256" r:id="rId10"/>
    <p:sldId id="257" r:id="rId11"/>
    <p:sldId id="258" r:id="rId12"/>
    <p:sldId id="259" r:id="rId13"/>
    <p:sldId id="260" r:id="rId14"/>
    <p:sldId id="274" r:id="rId15"/>
    <p:sldId id="262" r:id="rId16"/>
    <p:sldId id="277" r:id="rId17"/>
    <p:sldId id="279" r:id="rId18"/>
    <p:sldId id="278" r:id="rId19"/>
    <p:sldId id="263" r:id="rId20"/>
    <p:sldId id="275" r:id="rId21"/>
    <p:sldId id="265" r:id="rId22"/>
    <p:sldId id="280" r:id="rId23"/>
    <p:sldId id="276" r:id="rId24"/>
    <p:sldId id="269" r:id="rId25"/>
    <p:sldId id="270" r:id="rId26"/>
    <p:sldId id="271" r:id="rId27"/>
    <p:sldId id="272" r:id="rId28"/>
    <p:sldId id="287" r:id="rId29"/>
    <p:sldId id="288" r:id="rId30"/>
    <p:sldId id="289" r:id="rId31"/>
    <p:sldId id="290" r:id="rId32"/>
    <p:sldId id="291" r:id="rId33"/>
    <p:sldId id="292" r:id="rId34"/>
    <p:sldId id="293" r:id="rId35"/>
    <p:sldId id="294" r:id="rId36"/>
    <p:sldId id="273" r:id="rId37"/>
  </p:sldIdLst>
  <p:sldSz cx="12192000" cy="6858000"/>
  <p:notesSz cx="6858000" cy="9144000"/>
  <p:embeddedFontLst>
    <p:embeddedFont>
      <p:font typeface="OPPOSans R" panose="00020600040101010101" charset="-122"/>
      <p:regular r:id="rId42"/>
    </p:embeddedFont>
    <p:embeddedFont>
      <p:font typeface="OPPOSans H" panose="00020600040101010101" charset="-122"/>
      <p:regular r:id="rId43"/>
    </p:embeddedFont>
    <p:embeddedFont>
      <p:font typeface="Source Han Sans CN Bold Bold" panose="020B0800000000000000" charset="-122"/>
      <p:bold r:id="rId44"/>
    </p:embeddedFont>
    <p:embeddedFont>
      <p:font typeface="等线" panose="02010600030101010101" charset="-122"/>
      <p:regular r:id="rId45"/>
    </p:embeddedFont>
    <p:embeddedFont>
      <p:font typeface="Calibri" panose="020F0502020204030204" charset="0"/>
      <p:regular r:id="rId46"/>
      <p:bold r:id="rId47"/>
      <p:italic r:id="rId48"/>
      <p:boldItalic r:id="rId49"/>
    </p:embeddedFont>
    <p:embeddedFont>
      <p:font typeface="Source Han Sans CN Normal" panose="020B0400000000000000" charset="-122"/>
      <p:regular r:id="rId50"/>
    </p:embeddedFont>
    <p:embeddedFont>
      <p:font typeface="Source Han Serif SC Bold" panose="02020700000000000000" charset="-122"/>
      <p:bold r:id="rId51"/>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1" Type="http://schemas.openxmlformats.org/officeDocument/2006/relationships/font" Target="fonts/font10.fntdata"/><Relationship Id="rId50" Type="http://schemas.openxmlformats.org/officeDocument/2006/relationships/font" Target="fonts/font9.fntdata"/><Relationship Id="rId5" Type="http://schemas.openxmlformats.org/officeDocument/2006/relationships/slideMaster" Target="slideMasters/slideMaster4.xml"/><Relationship Id="rId49" Type="http://schemas.openxmlformats.org/officeDocument/2006/relationships/font" Target="fonts/font8.fntdata"/><Relationship Id="rId48" Type="http://schemas.openxmlformats.org/officeDocument/2006/relationships/font" Target="fonts/font7.fntdata"/><Relationship Id="rId47" Type="http://schemas.openxmlformats.org/officeDocument/2006/relationships/font" Target="fonts/font6.fntdata"/><Relationship Id="rId46" Type="http://schemas.openxmlformats.org/officeDocument/2006/relationships/font" Target="fonts/font5.fntdata"/><Relationship Id="rId45" Type="http://schemas.openxmlformats.org/officeDocument/2006/relationships/font" Target="fonts/font4.fntdata"/><Relationship Id="rId44" Type="http://schemas.openxmlformats.org/officeDocument/2006/relationships/font" Target="fonts/font3.fntdata"/><Relationship Id="rId43" Type="http://schemas.openxmlformats.org/officeDocument/2006/relationships/font" Target="fonts/font2.fntdata"/><Relationship Id="rId42" Type="http://schemas.openxmlformats.org/officeDocument/2006/relationships/font" Target="fonts/font1.fntdata"/><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Master" Target="slideMasters/slideMaster3.xml"/><Relationship Id="rId39" Type="http://schemas.openxmlformats.org/officeDocument/2006/relationships/presProps" Target="presProps.xml"/><Relationship Id="rId38" Type="http://schemas.openxmlformats.org/officeDocument/2006/relationships/notesMaster" Target="notesMasters/notesMaster1.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2"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4"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6"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58"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0"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2"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64" r:id="rId1"/>
  </p:sldLayoutIdLst>
  <p:txStyles>
    <p:titleStyle/>
    <p:bodyStyle/>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0.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3.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tags" Target="../tags/tag12.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tags" Target="../tags/tag15.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tags" Target="../tags/tag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png"/><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2.png"/><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536180" y="1484630"/>
            <a:ext cx="4274185" cy="4128770"/>
          </a:xfrm>
          <a:prstGeom prst="ellipse">
            <a:avLst/>
          </a:prstGeom>
        </p:spPr>
      </p:pic>
      <p:sp>
        <p:nvSpPr>
          <p:cNvPr id="16" name="标题 1"/>
          <p:cNvSpPr txBox="1"/>
          <p:nvPr>
            <p:custDataLst>
              <p:tags r:id="rId2"/>
            </p:custDataLst>
          </p:nvPr>
        </p:nvSpPr>
        <p:spPr>
          <a:xfrm>
            <a:off x="865505" y="4884420"/>
            <a:ext cx="4547870" cy="626110"/>
          </a:xfrm>
          <a:prstGeom prst="roundRect">
            <a:avLst>
              <a:gd name="adj" fmla="val 50000"/>
            </a:avLst>
          </a:prstGeom>
          <a:solidFill>
            <a:schemeClr val="accent1">
              <a:lumMod val="40000"/>
              <a:lumOff val="60000"/>
            </a:schemeClr>
          </a:solidFill>
          <a:ln w="12700" cap="sq">
            <a:noFill/>
            <a:miter/>
          </a:ln>
          <a:effectLst>
            <a:outerShdw blurRad="228600" sx="101000" sy="101000" algn="ctr" rotWithShape="0">
              <a:schemeClr val="accent1">
                <a:alpha val="16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custDataLst>
              <p:tags r:id="rId3"/>
            </p:custDataLst>
          </p:nvPr>
        </p:nvSpPr>
        <p:spPr>
          <a:xfrm>
            <a:off x="664463" y="4845014"/>
            <a:ext cx="711200" cy="711200"/>
          </a:xfrm>
          <a:prstGeom prst="ellipse">
            <a:avLst/>
          </a:prstGeom>
          <a:solidFill>
            <a:schemeClr val="accent1"/>
          </a:solidFill>
          <a:ln w="12700" cap="sq">
            <a:noFill/>
            <a:miter/>
          </a:ln>
          <a:effectLst>
            <a:outerShdw blurRad="228600" sx="102000" sy="102000" algn="ctr" rotWithShape="0">
              <a:schemeClr val="accent2">
                <a:alpha val="22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custDataLst>
              <p:tags r:id="rId4"/>
            </p:custDataLst>
          </p:nvPr>
        </p:nvSpPr>
        <p:spPr>
          <a:xfrm>
            <a:off x="851896" y="5018449"/>
            <a:ext cx="336334" cy="364331"/>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custDataLst>
              <p:tags r:id="rId5"/>
            </p:custDataLst>
          </p:nvPr>
        </p:nvSpPr>
        <p:spPr>
          <a:xfrm>
            <a:off x="1520825" y="5069840"/>
            <a:ext cx="3574415" cy="276860"/>
          </a:xfrm>
          <a:prstGeom prst="rect">
            <a:avLst/>
          </a:prstGeom>
          <a:noFill/>
          <a:ln>
            <a:noFill/>
          </a:ln>
        </p:spPr>
        <p:txBody>
          <a:bodyPr vert="horz" wrap="square" lIns="0" tIns="0" rIns="0" bIns="0" rtlCol="0" anchor="t"/>
          <a:lstStyle/>
          <a:p>
            <a:pPr algn="l">
              <a:lnSpc>
                <a:spcPct val="110000"/>
              </a:lnSpc>
            </a:pPr>
            <a:r>
              <a:rPr kumimoji="1" lang="zh-CN" altLang="en-US"/>
              <a:t>制作：</a:t>
            </a:r>
            <a:r>
              <a:rPr kumimoji="1" lang="en-US" altLang="zh-CN"/>
              <a:t>YINT Tech     July.2025</a:t>
            </a:r>
            <a:endParaRPr kumimoji="1" lang="zh-CN" altLang="en-US"/>
          </a:p>
        </p:txBody>
      </p:sp>
      <p:sp>
        <p:nvSpPr>
          <p:cNvPr id="28" name="标题 1"/>
          <p:cNvSpPr txBox="1"/>
          <p:nvPr/>
        </p:nvSpPr>
        <p:spPr>
          <a:xfrm>
            <a:off x="767080" y="1616075"/>
            <a:ext cx="6881495" cy="2225040"/>
          </a:xfrm>
          <a:prstGeom prst="rect">
            <a:avLst/>
          </a:prstGeom>
          <a:noFill/>
          <a:ln>
            <a:noFill/>
          </a:ln>
        </p:spPr>
        <p:txBody>
          <a:bodyPr vert="horz" wrap="square" lIns="0" tIns="0" rIns="0" bIns="0" rtlCol="0" anchor="ctr"/>
          <a:lstStyle/>
          <a:p>
            <a:pPr algn="l">
              <a:lnSpc>
                <a:spcPct val="130000"/>
              </a:lnSpc>
            </a:pPr>
            <a:r>
              <a:rPr kumimoji="1" lang="en-US" altLang="zh-CN" sz="40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CPAP呼吸机电子电路电磁兼容</a:t>
            </a:r>
            <a:endParaRPr kumimoji="1" lang="en-US" altLang="zh-CN" sz="40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2" name="图片 1" descr="YINT"/>
          <p:cNvPicPr>
            <a:picLocks noChangeAspect="1"/>
          </p:cNvPicPr>
          <p:nvPr/>
        </p:nvPicPr>
        <p:blipFill>
          <a:blip r:embed="rId6"/>
          <a:stretch>
            <a:fillRect/>
          </a:stretch>
        </p:blipFill>
        <p:spPr>
          <a:xfrm>
            <a:off x="647065" y="424180"/>
            <a:ext cx="2081530" cy="5073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标题 1"/>
          <p:cNvSpPr txBox="1"/>
          <p:nvPr>
            <p:custDataLst>
              <p:tags r:id="rId1"/>
            </p:custDataLst>
          </p:nvPr>
        </p:nvSpPr>
        <p:spPr>
          <a:xfrm>
            <a:off x="946150" y="1484630"/>
            <a:ext cx="10407015" cy="2760345"/>
          </a:xfrm>
          <a:prstGeom prst="rect">
            <a:avLst/>
          </a:prstGeom>
          <a:noFill/>
          <a:ln>
            <a:noFill/>
          </a:ln>
        </p:spPr>
        <p:txBody>
          <a:bodyPr vert="horz" wrap="square" lIns="0" tIns="0" rIns="0" bIns="0" rtlCol="0" anchor="t"/>
          <a:lstStyle/>
          <a:p>
            <a:pPr algn="l">
              <a:lnSpc>
                <a:spcPct val="140000"/>
              </a:lnSpc>
            </a:pPr>
            <a:r>
              <a:rPr kumimoji="1" lang="en-US" altLang="zh-CN">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抗干扰能力测试全面检验CPAP呼吸机在面对各种电磁干扰源时的性能表现</a:t>
            </a:r>
            <a:r>
              <a:rPr kumimoji="1" lang="zh-CN" altLang="en-US">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除了上述的静电放电干扰外，还包括射频辐射干扰、电快速瞬变脉冲群干扰等</a:t>
            </a:r>
            <a:r>
              <a:rPr kumimoji="1" lang="zh-CN" altLang="en-US">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这些干扰可能来自医疗场所中的无线通信设备、高频手术设备、开关电源等</a:t>
            </a:r>
            <a:endParaRPr kumimoji="1" lang="en-US" altLang="zh-CN">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40000"/>
              </a:lnSpc>
            </a:pPr>
            <a:r>
              <a:rPr kumimoji="1" lang="en-US" altLang="zh-CN">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通过模拟各种复杂的电磁干扰环境，测试呼吸机的抗干扰能力，评估其在实际使用中的稳定性和可靠性。只有通过严格的抗干扰能力测试，才能确保呼吸机在复杂的医疗电磁环境中准确、稳定地运行，为患者提供可靠的治疗保障</a:t>
            </a:r>
            <a:endParaRPr kumimoji="1" lang="en-US" altLang="zh-CN">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24"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2.4 </a:t>
            </a: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EMC测试项目</a:t>
            </a: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抗干扰能力）</a:t>
            </a:r>
            <a:endPar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5"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descr="YINT"/>
          <p:cNvPicPr>
            <a:picLocks noChangeAspect="1"/>
          </p:cNvPicPr>
          <p:nvPr/>
        </p:nvPicPr>
        <p:blipFill>
          <a:blip r:embed="rId2"/>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标题 1"/>
          <p:cNvSpPr txBox="1"/>
          <p:nvPr/>
        </p:nvSpPr>
        <p:spPr>
          <a:xfrm>
            <a:off x="1343660" y="1556385"/>
            <a:ext cx="9096375" cy="3612515"/>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CPAP呼吸机的EMC测试严格依据相关标准进行，这些标准为测试提供了统一、科学的方法和判定依据</a:t>
            </a:r>
            <a:endParaRPr kumimoji="1" lang="en-US" altLang="zh-CN" sz="140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40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国际上，如IEC 60601-1-2标准，详细规定了医疗电气设备电磁兼容性的测试方法、限值要求以及风险管理与评估流程</a:t>
            </a:r>
            <a:endParaRPr kumimoji="1" lang="en-US" altLang="zh-CN" sz="140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endParaRPr>
          </a:p>
          <a:p>
            <a:pPr algn="l">
              <a:lnSpc>
                <a:spcPct val="150000"/>
              </a:lnSpc>
            </a:pPr>
            <a:r>
              <a:rPr kumimoji="1" lang="en-US" altLang="zh-CN" sz="1400">
                <a:ln w="12700">
                  <a:noFill/>
                </a:ln>
                <a:solidFill>
                  <a:srgbClr val="262626">
                    <a:alpha val="100000"/>
                  </a:srgbClr>
                </a:solidFill>
                <a:latin typeface="Source Han Sans CN Normal" panose="020B0400000000000000" charset="-122"/>
                <a:ea typeface="Source Han Sans CN Normal" panose="020B0400000000000000" charset="-122"/>
                <a:cs typeface="Source Han Sans CN Normal" panose="020B0400000000000000" charset="-122"/>
              </a:rPr>
              <a:t>在国内，参照国际标准并结合国情制定的YY 9706.102-2021等标准，对呼吸机的EMC测试做出了具体规定，涵盖了从测试环境、测试设备到测试步骤和结果判定的各个方面。严格遵循这些标准进行测试，能够确保不同品牌和型号的CPAP呼吸机在电磁兼容性方面具有可比性和一致性，保障患者的使用安全和医疗质量</a:t>
            </a:r>
            <a:endParaRPr kumimoji="1" lang="zh-CN" altLang="en-US"/>
          </a:p>
        </p:txBody>
      </p:sp>
      <p:sp>
        <p:nvSpPr>
          <p:cNvPr id="9"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2.5 测试标准依据</a:t>
            </a:r>
            <a:endPar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0"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8" name="图片 17" descr="YINT"/>
          <p:cNvPicPr>
            <a:picLocks noChangeAspect="1"/>
          </p:cNvPicPr>
          <p:nvPr/>
        </p:nvPicPr>
        <p:blipFill>
          <a:blip r:embed="rId1"/>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8202292" y="0"/>
            <a:ext cx="3990661" cy="6858000"/>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675061" y="2441467"/>
            <a:ext cx="4712511" cy="182921"/>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695325" y="3030220"/>
            <a:ext cx="7395210" cy="2030095"/>
          </a:xfrm>
          <a:prstGeom prst="rect">
            <a:avLst/>
          </a:prstGeom>
          <a:noFill/>
          <a:ln>
            <a:noFill/>
          </a:ln>
        </p:spPr>
        <p:txBody>
          <a:bodyPr vert="horz" wrap="square" lIns="0" tIns="0" rIns="0" bIns="0" rtlCol="0" anchor="t"/>
          <a:lstStyle/>
          <a:p>
            <a:pPr algn="l">
              <a:lnSpc>
                <a:spcPct val="130000"/>
              </a:lnSpc>
            </a:pPr>
            <a:r>
              <a:rPr kumimoji="1" lang="zh-CN" altLang="en-US"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三</a:t>
            </a:r>
            <a:r>
              <a:rPr kumimoji="1" lang="en-US" altLang="zh-CN"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CPAP呼吸机行</a:t>
            </a:r>
            <a:r>
              <a:rPr kumimoji="1" lang="en-US" altLang="zh-CN"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EMC业痛点</a:t>
            </a:r>
            <a:endParaRPr kumimoji="1" lang="en-US" altLang="zh-CN"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18" name="图片 17" descr="YINT"/>
          <p:cNvPicPr>
            <a:picLocks noChangeAspect="1"/>
          </p:cNvPicPr>
          <p:nvPr/>
        </p:nvPicPr>
        <p:blipFill>
          <a:blip r:embed="rId1"/>
          <a:stretch>
            <a:fillRect/>
          </a:stretch>
        </p:blipFill>
        <p:spPr>
          <a:xfrm>
            <a:off x="647065" y="424180"/>
            <a:ext cx="2081530" cy="50736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pic>
        <p:nvPicPr>
          <p:cNvPr id="3" name="图片 2"/>
          <p:cNvPicPr>
            <a:picLocks noChangeAspect="1"/>
          </p:cNvPicPr>
          <p:nvPr/>
        </p:nvPicPr>
        <p:blipFill>
          <a:blip r:embed="rId2"/>
          <a:stretch>
            <a:fillRect/>
          </a:stretch>
        </p:blipFill>
        <p:spPr>
          <a:xfrm>
            <a:off x="8201025" y="1844675"/>
            <a:ext cx="3990975" cy="367919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36786"/>
            <a:ext cx="12192000" cy="6894786"/>
          </a:xfrm>
          <a:prstGeom prst="rect">
            <a:avLst/>
          </a:prstGeom>
          <a:gradFill>
            <a:gsLst>
              <a:gs pos="0">
                <a:schemeClr val="accent1">
                  <a:lumMod val="20000"/>
                  <a:lumOff val="80000"/>
                  <a:alpha val="20000"/>
                </a:schemeClr>
              </a:gs>
              <a:gs pos="54000">
                <a:schemeClr val="bg1">
                  <a:alpha val="30000"/>
                </a:schemeClr>
              </a:gs>
            </a:gsLst>
            <a:lin ang="162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127760" y="1124585"/>
            <a:ext cx="9779000" cy="5320665"/>
          </a:xfrm>
          <a:prstGeom prst="rect">
            <a:avLst/>
          </a:prstGeom>
          <a:noFill/>
          <a:ln cap="sq">
            <a:noFill/>
          </a:ln>
        </p:spPr>
        <p:txBody>
          <a:bodyPr vert="horz" wrap="square" lIns="0" tIns="0" rIns="0" bIns="0" rtlCol="0" anchor="t"/>
          <a:lstStyle/>
          <a:p>
            <a:pPr algn="l">
              <a:lnSpc>
                <a:spcPct val="200000"/>
              </a:lnSpc>
            </a:pPr>
            <a:r>
              <a:rPr kumimoji="1" lang="zh-CN" altLang="en-US"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案例</a:t>
            </a:r>
            <a:r>
              <a:rPr kumimoji="1" lang="en-US" altLang="zh-CN"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01</a:t>
            </a:r>
            <a:r>
              <a:rPr kumimoji="1" lang="zh-CN" altLang="en-US"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endParaRPr kumimoji="1" lang="zh-CN" altLang="en-US"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2024年为例，瑞*迈CPAP呼吸机面罩因磁铁靠近某些医疗植入物和设备时可能破坏其功能或位置，被美国食品药品监督管理局（FDA）确定为I级召回；</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zh-CN" altLang="en-US"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案例</a:t>
            </a:r>
            <a:r>
              <a:rPr kumimoji="1" lang="en-US" altLang="zh-CN"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02</a:t>
            </a:r>
            <a:r>
              <a:rPr kumimoji="1" lang="zh-CN" altLang="en-US"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endParaRPr kumimoji="1" lang="zh-CN" altLang="en-US"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2021</a:t>
            </a:r>
            <a:r>
              <a:rPr kumimoji="1" lang="zh-CN" altLang="en-US"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年</a:t>
            </a: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10</a:t>
            </a:r>
            <a:r>
              <a:rPr kumimoji="1" lang="zh-CN" altLang="en-US"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月至</a:t>
            </a: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2023</a:t>
            </a:r>
            <a:r>
              <a:rPr kumimoji="1" lang="zh-CN" altLang="en-US"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年</a:t>
            </a: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5</a:t>
            </a:r>
            <a:r>
              <a:rPr kumimoji="1" lang="zh-CN" altLang="en-US"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月期间生产的特定批次设备</a:t>
            </a: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,史密斯呼吸机因设备存在导致患者氧气过少的问题而召回</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zh-CN" altLang="en-US"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案例</a:t>
            </a:r>
            <a:r>
              <a:rPr kumimoji="1" lang="en-US" altLang="zh-CN"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03</a:t>
            </a:r>
            <a:r>
              <a:rPr kumimoji="1" lang="zh-CN" altLang="en-US"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endParaRPr kumimoji="1" lang="zh-CN" altLang="en-US"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20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2021</a:t>
            </a:r>
            <a:r>
              <a:rPr kumimoji="1" lang="zh-CN" altLang="en-US"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年</a:t>
            </a: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6</a:t>
            </a:r>
            <a:r>
              <a:rPr kumimoji="1" lang="zh-CN" altLang="en-US"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月首次全球召回（涉及</a:t>
            </a: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500</a:t>
            </a:r>
            <a:r>
              <a:rPr kumimoji="1" lang="zh-CN" altLang="en-US"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万台设备，含泡沫降解问题叠加）</a:t>
            </a:r>
            <a:r>
              <a:rPr kumimoji="1" lang="en-US" altLang="zh-CN" sz="16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飞利浦呼吸机也因“呼吸机无法操作警报”故障问题，导致大量受伤报告和死亡报告，被FDA进行I级召回</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ctr">
              <a:lnSpc>
                <a:spcPct val="200000"/>
              </a:lnSpc>
            </a:pP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这些召回事件不仅对患者的生命安全构成严重威胁，也对整个行业的声誉造成了极大的负面影响，凸显了行业在质量控制和安全保障方面的不足</a:t>
            </a:r>
            <a:endParaRPr kumimoji="1" lang="zh-CN" altLang="en-US"/>
          </a:p>
        </p:txBody>
      </p:sp>
      <p:sp>
        <p:nvSpPr>
          <p:cNvPr id="13"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3.1  质量与安全隐患案例</a:t>
            </a:r>
            <a:endPar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4"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8" name="图片 17" descr="YINT"/>
          <p:cNvPicPr>
            <a:picLocks noChangeAspect="1"/>
          </p:cNvPicPr>
          <p:nvPr/>
        </p:nvPicPr>
        <p:blipFill>
          <a:blip r:embed="rId1"/>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3.2  EMC</a:t>
            </a:r>
            <a:r>
              <a:rPr kumimoji="1" lang="zh-CN" altLang="en-US"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电磁兼容性行业痛点</a:t>
            </a: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TOP 5</a:t>
            </a:r>
            <a:endPar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4"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8" name="图片 17" descr="YINT"/>
          <p:cNvPicPr>
            <a:picLocks noChangeAspect="1"/>
          </p:cNvPicPr>
          <p:nvPr/>
        </p:nvPicPr>
        <p:blipFill>
          <a:blip r:embed="rId1"/>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graphicFrame>
        <p:nvGraphicFramePr>
          <p:cNvPr id="3" name="表格 2"/>
          <p:cNvGraphicFramePr/>
          <p:nvPr>
            <p:custDataLst>
              <p:tags r:id="rId2"/>
            </p:custDataLst>
          </p:nvPr>
        </p:nvGraphicFramePr>
        <p:xfrm>
          <a:off x="839470" y="1450340"/>
          <a:ext cx="10264775" cy="3042920"/>
        </p:xfrm>
        <a:graphic>
          <a:graphicData uri="http://schemas.openxmlformats.org/drawingml/2006/table">
            <a:tbl>
              <a:tblPr firstRow="1" bandRow="1">
                <a:tableStyleId>{5C22544A-7EE6-4342-B048-85BDC9FD1C3A}</a:tableStyleId>
              </a:tblPr>
              <a:tblGrid>
                <a:gridCol w="688340"/>
                <a:gridCol w="2185035"/>
                <a:gridCol w="3285490"/>
                <a:gridCol w="2052955"/>
                <a:gridCol w="2052955"/>
              </a:tblGrid>
              <a:tr h="452120">
                <a:tc>
                  <a:txBody>
                    <a:bodyPr/>
                    <a:p>
                      <a:pPr marL="0" marR="0" algn="ctr" rtl="0" eaLnBrk="1" fontAlgn="auto" latinLnBrk="0" hangingPunct="1">
                        <a:buClrTx/>
                        <a:buSzTx/>
                        <a:buFontTx/>
                        <a:buNone/>
                      </a:pPr>
                      <a:r>
                        <a:rPr lang="zh-CN" altLang="en-US" sz="1400">
                          <a:solidFill>
                            <a:schemeClr val="tx1"/>
                          </a:solidFill>
                          <a:cs typeface="+mn-ea"/>
                        </a:rPr>
                        <a:t>序号</a:t>
                      </a:r>
                      <a:endParaRPr lang="zh-CN" altLang="en-US" sz="1400">
                        <a:solidFill>
                          <a:schemeClr val="tx1"/>
                        </a:solidFill>
                        <a:cs typeface="+mn-ea"/>
                      </a:endParaRPr>
                    </a:p>
                  </a:txBody>
                  <a:tcPr anchor="ctr" anchorCtr="0">
                    <a:noFill/>
                  </a:tcPr>
                </a:tc>
                <a:tc>
                  <a:txBody>
                    <a:bodyPr/>
                    <a:p>
                      <a:pPr marL="0" marR="0" algn="l" rtl="0" eaLnBrk="1" fontAlgn="auto" latinLnBrk="0" hangingPunct="1">
                        <a:buClrTx/>
                        <a:buSzTx/>
                        <a:buFontTx/>
                        <a:buNone/>
                      </a:pPr>
                      <a:r>
                        <a:rPr lang="zh-CN" altLang="en-US" sz="1400" i="0">
                          <a:solidFill>
                            <a:schemeClr val="tx1"/>
                          </a:solidFill>
                          <a:cs typeface="+mn-ea"/>
                        </a:rPr>
                        <a:t>痛点问题</a:t>
                      </a:r>
                      <a:endParaRPr lang="zh-CN" altLang="en-US" sz="1400" i="0">
                        <a:solidFill>
                          <a:schemeClr val="tx1"/>
                        </a:solidFill>
                        <a:cs typeface="+mn-ea"/>
                      </a:endParaRPr>
                    </a:p>
                  </a:txBody>
                  <a:tcPr marL="76517" marR="76517" marT="76517" marB="76517" anchor="ctr" anchorCtr="0">
                    <a:noFill/>
                  </a:tcPr>
                </a:tc>
                <a:tc>
                  <a:txBody>
                    <a:bodyPr/>
                    <a:p>
                      <a:pPr marL="0" marR="0" algn="l" rtl="0" eaLnBrk="1" fontAlgn="auto" latinLnBrk="0" hangingPunct="1">
                        <a:buClrTx/>
                        <a:buSzTx/>
                        <a:buFontTx/>
                        <a:buNone/>
                      </a:pPr>
                      <a:r>
                        <a:rPr lang="zh-CN" altLang="en-US" sz="1400" i="0">
                          <a:solidFill>
                            <a:schemeClr val="tx1"/>
                          </a:solidFill>
                          <a:cs typeface="+mn-ea"/>
                        </a:rPr>
                        <a:t>具体表现</a:t>
                      </a:r>
                      <a:endParaRPr lang="zh-CN" altLang="en-US" sz="1400" i="0">
                        <a:solidFill>
                          <a:schemeClr val="tx1"/>
                        </a:solidFill>
                        <a:cs typeface="+mn-ea"/>
                      </a:endParaRPr>
                    </a:p>
                  </a:txBody>
                  <a:tcPr marL="76517" marR="76517" marT="76517" marB="76517" anchor="ctr" anchorCtr="0">
                    <a:noFill/>
                  </a:tcPr>
                </a:tc>
                <a:tc>
                  <a:txBody>
                    <a:bodyPr/>
                    <a:p>
                      <a:pPr marL="0" marR="0" algn="l" rtl="0" eaLnBrk="1" fontAlgn="auto" latinLnBrk="0" hangingPunct="1">
                        <a:buClrTx/>
                        <a:buSzTx/>
                        <a:buFontTx/>
                        <a:buNone/>
                      </a:pPr>
                      <a:r>
                        <a:rPr lang="zh-CN" altLang="en-US" sz="1400" i="0">
                          <a:solidFill>
                            <a:schemeClr val="tx1"/>
                          </a:solidFill>
                          <a:cs typeface="+mn-ea"/>
                        </a:rPr>
                        <a:t>潜在风险</a:t>
                      </a:r>
                      <a:endParaRPr lang="zh-CN" altLang="en-US" sz="1400" i="0">
                        <a:solidFill>
                          <a:schemeClr val="tx1"/>
                        </a:solidFill>
                        <a:cs typeface="+mn-ea"/>
                      </a:endParaRPr>
                    </a:p>
                  </a:txBody>
                  <a:tcPr marL="76517" marR="76517" marT="76517" marB="76517" anchor="ctr" anchorCtr="0">
                    <a:noFill/>
                  </a:tcPr>
                </a:tc>
                <a:tc>
                  <a:txBody>
                    <a:bodyPr/>
                    <a:p>
                      <a:pPr marL="0" marR="0" algn="l" rtl="0" eaLnBrk="1" fontAlgn="auto" latinLnBrk="0" hangingPunct="1">
                        <a:buClrTx/>
                        <a:buSzTx/>
                        <a:buFontTx/>
                        <a:buNone/>
                      </a:pPr>
                      <a:r>
                        <a:rPr lang="zh-CN" altLang="en-US" sz="1400" i="0">
                          <a:solidFill>
                            <a:schemeClr val="tx1"/>
                          </a:solidFill>
                          <a:cs typeface="+mn-ea"/>
                        </a:rPr>
                        <a:t>解决方案/改进方向</a:t>
                      </a:r>
                      <a:endParaRPr lang="zh-CN" altLang="en-US" sz="1400" i="0">
                        <a:solidFill>
                          <a:schemeClr val="tx1"/>
                        </a:solidFill>
                        <a:cs typeface="+mn-ea"/>
                      </a:endParaRPr>
                    </a:p>
                  </a:txBody>
                  <a:tcPr marL="76517" marR="76517" marT="76517" marB="76517" anchor="ctr" anchorCtr="0">
                    <a:noFill/>
                  </a:tcPr>
                </a:tc>
              </a:tr>
              <a:tr h="452120">
                <a:tc>
                  <a:txBody>
                    <a:bodyPr/>
                    <a:p>
                      <a:pPr algn="ctr"/>
                      <a:r>
                        <a:rPr lang="en-US" altLang="zh-CN" sz="1200" b="0" i="0">
                          <a:solidFill>
                            <a:schemeClr val="tx1"/>
                          </a:solidFill>
                          <a:latin typeface="宋体" panose="02010600030101010101" pitchFamily="2" charset="-122"/>
                          <a:ea typeface="宋体" panose="02010600030101010101" pitchFamily="2" charset="-122"/>
                        </a:rPr>
                        <a:t>1</a:t>
                      </a:r>
                      <a:endParaRPr lang="en-US" altLang="zh-CN" sz="1200" b="0" i="0">
                        <a:solidFill>
                          <a:schemeClr val="tx1"/>
                        </a:solidFill>
                        <a:latin typeface="宋体" panose="02010600030101010101" pitchFamily="2" charset="-122"/>
                        <a:ea typeface="宋体" panose="02010600030101010101" pitchFamily="2" charset="-122"/>
                      </a:endParaRPr>
                    </a:p>
                  </a:txBody>
                  <a:tcPr marL="0"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射频干扰（</a:t>
                      </a:r>
                      <a:r>
                        <a:rPr lang="en-US" altLang="zh-CN" sz="1200" b="0" i="0">
                          <a:solidFill>
                            <a:schemeClr val="tx1"/>
                          </a:solidFill>
                          <a:latin typeface="宋体" panose="02010600030101010101" pitchFamily="2" charset="-122"/>
                          <a:ea typeface="宋体" panose="02010600030101010101" pitchFamily="2" charset="-122"/>
                          <a:cs typeface="宋体" panose="02010600030101010101" pitchFamily="2" charset="-122"/>
                        </a:rPr>
                        <a:t>RFI</a:t>
                      </a: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）敏感度</a:t>
                      </a:r>
                      <a:endPar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无线设备（</a:t>
                      </a:r>
                      <a:r>
                        <a:rPr lang="en-US" altLang="zh-CN" sz="1200" b="0" i="0">
                          <a:solidFill>
                            <a:schemeClr val="tx1"/>
                          </a:solidFill>
                          <a:latin typeface="宋体" panose="02010600030101010101" pitchFamily="2" charset="-122"/>
                          <a:ea typeface="宋体" panose="02010600030101010101" pitchFamily="2" charset="-122"/>
                          <a:cs typeface="宋体" panose="02010600030101010101" pitchFamily="2" charset="-122"/>
                        </a:rPr>
                        <a:t>Wi-Fi</a:t>
                      </a: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、蓝牙、手机）干扰导致呼吸机误报警或停机</a:t>
                      </a:r>
                      <a:endPar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rPr>
                        <a:t>患者缺氧风险，尤其在家庭或医院复杂电磁环境中</a:t>
                      </a:r>
                      <a:endParaRPr lang="zh-CN" altLang="en-US" sz="1200" b="0" i="0">
                        <a:solidFill>
                          <a:schemeClr val="tx1"/>
                        </a:solidFill>
                        <a:latin typeface="宋体" panose="02010600030101010101" pitchFamily="2" charset="-122"/>
                        <a:ea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rPr>
                        <a:t>优化屏蔽设计，增加滤波器，严格预测试</a:t>
                      </a:r>
                      <a:endParaRPr lang="zh-CN" altLang="en-US" sz="1200" b="0" i="0">
                        <a:solidFill>
                          <a:schemeClr val="tx1"/>
                        </a:solidFill>
                        <a:latin typeface="宋体" panose="02010600030101010101" pitchFamily="2" charset="-122"/>
                        <a:ea typeface="宋体" panose="02010600030101010101" pitchFamily="2" charset="-122"/>
                      </a:endParaRPr>
                    </a:p>
                  </a:txBody>
                  <a:tcPr marL="76517" marR="76517" marT="76517" marB="76517" anchor="ctr" anchorCtr="0">
                    <a:noFill/>
                  </a:tcPr>
                </a:tc>
              </a:tr>
              <a:tr h="452120">
                <a:tc>
                  <a:txBody>
                    <a:bodyPr/>
                    <a:p>
                      <a:pPr algn="ctr"/>
                      <a:r>
                        <a:rPr lang="en-US" altLang="zh-CN" sz="1200" b="0" i="0">
                          <a:solidFill>
                            <a:schemeClr val="tx1"/>
                          </a:solidFill>
                          <a:latin typeface="宋体" panose="02010600030101010101" pitchFamily="2" charset="-122"/>
                          <a:ea typeface="宋体" panose="02010600030101010101" pitchFamily="2" charset="-122"/>
                        </a:rPr>
                        <a:t>2</a:t>
                      </a:r>
                      <a:endParaRPr lang="en-US" altLang="zh-CN" sz="1200" b="0" i="0">
                        <a:solidFill>
                          <a:schemeClr val="tx1"/>
                        </a:solidFill>
                        <a:latin typeface="宋体" panose="02010600030101010101" pitchFamily="2" charset="-122"/>
                        <a:ea typeface="宋体" panose="02010600030101010101" pitchFamily="2" charset="-122"/>
                      </a:endParaRPr>
                    </a:p>
                  </a:txBody>
                  <a:tcPr marL="0"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rPr>
                        <a:t>电源线传导发射超标</a:t>
                      </a:r>
                      <a:endParaRPr lang="zh-CN" altLang="en-US" sz="1200" b="0" i="0">
                        <a:solidFill>
                          <a:schemeClr val="tx1"/>
                        </a:solidFill>
                        <a:latin typeface="宋体" panose="02010600030101010101" pitchFamily="2" charset="-122"/>
                        <a:ea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rPr>
                        <a:t>呼吸机开关电源产生高频噪声，传导至电网，影响其他设备（如心电图机）</a:t>
                      </a:r>
                      <a:endParaRPr lang="zh-CN" altLang="en-US" sz="1200" b="0" i="0">
                        <a:solidFill>
                          <a:schemeClr val="tx1"/>
                        </a:solidFill>
                        <a:latin typeface="宋体" panose="02010600030101010101" pitchFamily="2" charset="-122"/>
                        <a:ea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rPr>
                        <a:t>医院多设备协同使用时可能引发系统故障</a:t>
                      </a:r>
                      <a:endParaRPr lang="zh-CN" altLang="en-US" sz="1200" b="0" i="0">
                        <a:solidFill>
                          <a:schemeClr val="tx1"/>
                        </a:solidFill>
                        <a:latin typeface="宋体" panose="02010600030101010101" pitchFamily="2" charset="-122"/>
                        <a:ea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改进电源电路设计，使用低噪声</a:t>
                      </a:r>
                      <a:r>
                        <a:rPr lang="en-US" altLang="zh-CN" sz="1200" b="0" i="0">
                          <a:solidFill>
                            <a:schemeClr val="tx1"/>
                          </a:solidFill>
                          <a:latin typeface="宋体" panose="02010600030101010101" pitchFamily="2" charset="-122"/>
                          <a:ea typeface="宋体" panose="02010600030101010101" pitchFamily="2" charset="-122"/>
                          <a:cs typeface="宋体" panose="02010600030101010101" pitchFamily="2" charset="-122"/>
                        </a:rPr>
                        <a:t>DC-DC</a:t>
                      </a: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转换器</a:t>
                      </a:r>
                      <a:endPar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76517" marR="76517" marT="76517" marB="76517" anchor="ctr" anchorCtr="0">
                    <a:noFill/>
                  </a:tcPr>
                </a:tc>
              </a:tr>
              <a:tr h="452120">
                <a:tc>
                  <a:txBody>
                    <a:bodyPr/>
                    <a:p>
                      <a:pPr algn="ctr"/>
                      <a:r>
                        <a:rPr lang="en-US" altLang="zh-CN" sz="1200" b="0" i="0">
                          <a:solidFill>
                            <a:schemeClr val="tx1"/>
                          </a:solidFill>
                          <a:latin typeface="宋体" panose="02010600030101010101" pitchFamily="2" charset="-122"/>
                          <a:ea typeface="宋体" panose="02010600030101010101" pitchFamily="2" charset="-122"/>
                        </a:rPr>
                        <a:t>3</a:t>
                      </a:r>
                      <a:endParaRPr lang="en-US" altLang="zh-CN" sz="1200" b="0" i="0">
                        <a:solidFill>
                          <a:schemeClr val="tx1"/>
                        </a:solidFill>
                        <a:latin typeface="宋体" panose="02010600030101010101" pitchFamily="2" charset="-122"/>
                        <a:ea typeface="宋体" panose="02010600030101010101" pitchFamily="2" charset="-122"/>
                      </a:endParaRPr>
                    </a:p>
                  </a:txBody>
                  <a:tcPr marL="0"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静电放电（</a:t>
                      </a:r>
                      <a:r>
                        <a:rPr lang="en-US" altLang="zh-CN" sz="1200" b="0" i="0">
                          <a:solidFill>
                            <a:schemeClr val="tx1"/>
                          </a:solidFill>
                          <a:latin typeface="宋体" panose="02010600030101010101" pitchFamily="2" charset="-122"/>
                          <a:ea typeface="宋体" panose="02010600030101010101" pitchFamily="2" charset="-122"/>
                          <a:cs typeface="宋体" panose="02010600030101010101" pitchFamily="2" charset="-122"/>
                        </a:rPr>
                        <a:t>ESD</a:t>
                      </a: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）抗扰度差</a:t>
                      </a:r>
                      <a:endPar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rPr>
                        <a:t>用户触摸面板或接口时静电导致系统重启或死机</a:t>
                      </a:r>
                      <a:endParaRPr lang="zh-CN" altLang="en-US" sz="1200" b="0" i="0">
                        <a:solidFill>
                          <a:schemeClr val="tx1"/>
                        </a:solidFill>
                        <a:latin typeface="宋体" panose="02010600030101010101" pitchFamily="2" charset="-122"/>
                        <a:ea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rPr>
                        <a:t>紧急情况下操作中断威胁患者安全</a:t>
                      </a:r>
                      <a:endParaRPr lang="zh-CN" altLang="en-US" sz="1200" b="0" i="0">
                        <a:solidFill>
                          <a:schemeClr val="tx1"/>
                        </a:solidFill>
                        <a:latin typeface="宋体" panose="02010600030101010101" pitchFamily="2" charset="-122"/>
                        <a:ea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加强接口防护（</a:t>
                      </a:r>
                      <a:r>
                        <a:rPr lang="en-US" altLang="zh-CN" sz="1200" b="0" i="0">
                          <a:solidFill>
                            <a:schemeClr val="tx1"/>
                          </a:solidFill>
                          <a:latin typeface="宋体" panose="02010600030101010101" pitchFamily="2" charset="-122"/>
                          <a:ea typeface="宋体" panose="02010600030101010101" pitchFamily="2" charset="-122"/>
                          <a:cs typeface="宋体" panose="02010600030101010101" pitchFamily="2" charset="-122"/>
                        </a:rPr>
                        <a:t>TVS</a:t>
                      </a: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二极管），提升软件容错机制</a:t>
                      </a:r>
                      <a:endPar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76517" marR="76517" marT="76517" marB="76517" anchor="ctr" anchorCtr="0">
                    <a:noFill/>
                  </a:tcPr>
                </a:tc>
              </a:tr>
              <a:tr h="452120">
                <a:tc>
                  <a:txBody>
                    <a:bodyPr/>
                    <a:p>
                      <a:pPr algn="ctr"/>
                      <a:r>
                        <a:rPr lang="en-US" altLang="zh-CN" sz="1200" b="0" i="0">
                          <a:solidFill>
                            <a:schemeClr val="tx1"/>
                          </a:solidFill>
                          <a:latin typeface="宋体" panose="02010600030101010101" pitchFamily="2" charset="-122"/>
                          <a:ea typeface="宋体" panose="02010600030101010101" pitchFamily="2" charset="-122"/>
                        </a:rPr>
                        <a:t>4</a:t>
                      </a:r>
                      <a:endParaRPr lang="en-US" altLang="zh-CN" sz="1200" b="0" i="0">
                        <a:solidFill>
                          <a:schemeClr val="tx1"/>
                        </a:solidFill>
                        <a:latin typeface="宋体" panose="02010600030101010101" pitchFamily="2" charset="-122"/>
                        <a:ea typeface="宋体" panose="02010600030101010101" pitchFamily="2" charset="-122"/>
                      </a:endParaRPr>
                    </a:p>
                  </a:txBody>
                  <a:tcPr marL="0"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辐射发射（</a:t>
                      </a:r>
                      <a:r>
                        <a:rPr lang="en-US" altLang="zh-CN" sz="1200" b="0" i="0">
                          <a:solidFill>
                            <a:schemeClr val="tx1"/>
                          </a:solidFill>
                          <a:latin typeface="宋体" panose="02010600030101010101" pitchFamily="2" charset="-122"/>
                          <a:ea typeface="宋体" panose="02010600030101010101" pitchFamily="2" charset="-122"/>
                          <a:cs typeface="宋体" panose="02010600030101010101" pitchFamily="2" charset="-122"/>
                        </a:rPr>
                        <a:t>RE</a:t>
                      </a: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）超标</a:t>
                      </a:r>
                      <a:endPar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rPr>
                        <a:t>呼吸机内部高频电路（如电机驱动）辐射电磁波，干扰附近敏感设备（如助听器）</a:t>
                      </a:r>
                      <a:endParaRPr lang="zh-CN" altLang="en-US" sz="1200" b="0" i="0">
                        <a:solidFill>
                          <a:schemeClr val="tx1"/>
                        </a:solidFill>
                        <a:latin typeface="宋体" panose="02010600030101010101" pitchFamily="2" charset="-122"/>
                        <a:ea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可能违反</a:t>
                      </a:r>
                      <a:r>
                        <a:rPr lang="en-US" altLang="zh-CN" sz="1200" b="0" i="0">
                          <a:solidFill>
                            <a:schemeClr val="tx1"/>
                          </a:solidFill>
                          <a:latin typeface="宋体" panose="02010600030101010101" pitchFamily="2" charset="-122"/>
                          <a:ea typeface="宋体" panose="02010600030101010101" pitchFamily="2" charset="-122"/>
                          <a:cs typeface="宋体" panose="02010600030101010101" pitchFamily="2" charset="-122"/>
                        </a:rPr>
                        <a:t>FCC/CE</a:t>
                      </a: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认证标准，导致产品召回</a:t>
                      </a:r>
                      <a:endPar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优化</a:t>
                      </a:r>
                      <a:r>
                        <a:rPr lang="en-US" altLang="zh-CN" sz="1200" b="0" i="0">
                          <a:solidFill>
                            <a:schemeClr val="tx1"/>
                          </a:solidFill>
                          <a:latin typeface="宋体" panose="02010600030101010101" pitchFamily="2" charset="-122"/>
                          <a:ea typeface="宋体" panose="02010600030101010101" pitchFamily="2" charset="-122"/>
                          <a:cs typeface="宋体" panose="02010600030101010101" pitchFamily="2" charset="-122"/>
                        </a:rPr>
                        <a:t>PCB</a:t>
                      </a: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布局，采用金属屏蔽罩，降低时钟频率</a:t>
                      </a:r>
                      <a:endPar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76517" marR="76517" marT="76517" marB="76517" anchor="ctr" anchorCtr="0">
                    <a:noFill/>
                  </a:tcPr>
                </a:tc>
              </a:tr>
              <a:tr h="452120">
                <a:tc>
                  <a:txBody>
                    <a:bodyPr/>
                    <a:p>
                      <a:pPr algn="ctr"/>
                      <a:r>
                        <a:rPr lang="en-US" altLang="zh-CN" sz="1200" b="0" i="0">
                          <a:solidFill>
                            <a:schemeClr val="tx1"/>
                          </a:solidFill>
                          <a:latin typeface="宋体" panose="02010600030101010101" pitchFamily="2" charset="-122"/>
                          <a:ea typeface="宋体" panose="02010600030101010101" pitchFamily="2" charset="-122"/>
                        </a:rPr>
                        <a:t>5</a:t>
                      </a:r>
                      <a:endParaRPr lang="en-US" altLang="zh-CN" sz="1200" b="0" i="0">
                        <a:solidFill>
                          <a:schemeClr val="tx1"/>
                        </a:solidFill>
                        <a:latin typeface="宋体" panose="02010600030101010101" pitchFamily="2" charset="-122"/>
                        <a:ea typeface="宋体" panose="02010600030101010101" pitchFamily="2" charset="-122"/>
                      </a:endParaRPr>
                    </a:p>
                  </a:txBody>
                  <a:tcPr marL="0"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快速瞬变脉冲群（</a:t>
                      </a:r>
                      <a:r>
                        <a:rPr lang="en-US" altLang="zh-CN" sz="1200" b="0" i="0">
                          <a:solidFill>
                            <a:schemeClr val="tx1"/>
                          </a:solidFill>
                          <a:latin typeface="宋体" panose="02010600030101010101" pitchFamily="2" charset="-122"/>
                          <a:ea typeface="宋体" panose="02010600030101010101" pitchFamily="2" charset="-122"/>
                          <a:cs typeface="宋体" panose="02010600030101010101" pitchFamily="2" charset="-122"/>
                        </a:rPr>
                        <a:t>EFT</a:t>
                      </a: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）抗扰度不足</a:t>
                      </a:r>
                      <a:endPar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rPr>
                        <a:t>电网波动（如医疗设备启停）引发呼吸机程序错误</a:t>
                      </a:r>
                      <a:endParaRPr lang="zh-CN" altLang="en-US" sz="1200" b="0" i="0">
                        <a:solidFill>
                          <a:schemeClr val="tx1"/>
                        </a:solidFill>
                        <a:latin typeface="宋体" panose="02010600030101010101" pitchFamily="2" charset="-122"/>
                        <a:ea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rPr>
                        <a:t>误触发“故障警报”，增加维护成本</a:t>
                      </a:r>
                      <a:endParaRPr lang="zh-CN" altLang="en-US" sz="1200" b="0" i="0">
                        <a:solidFill>
                          <a:schemeClr val="tx1"/>
                        </a:solidFill>
                        <a:latin typeface="宋体" panose="02010600030101010101" pitchFamily="2" charset="-122"/>
                        <a:ea typeface="宋体" panose="02010600030101010101" pitchFamily="2" charset="-122"/>
                        <a:cs typeface="宋体" panose="02010600030101010101" pitchFamily="2" charset="-122"/>
                      </a:endParaRPr>
                    </a:p>
                  </a:txBody>
                  <a:tcPr marL="76517" marR="76517" marT="76517" marB="76517" anchor="ctr" anchorCtr="0">
                    <a:noFill/>
                  </a:tcPr>
                </a:tc>
                <a:tc>
                  <a:txBody>
                    <a:bodyPr/>
                    <a:p>
                      <a:pPr>
                        <a:lnSpc>
                          <a:spcPct val="150000"/>
                        </a:lnSpc>
                      </a:pPr>
                      <a:r>
                        <a:rPr lang="zh-CN" altLang="en-US" sz="1200" b="0" i="0">
                          <a:solidFill>
                            <a:schemeClr val="tx1"/>
                          </a:solidFill>
                          <a:latin typeface="宋体" panose="02010600030101010101" pitchFamily="2" charset="-122"/>
                          <a:ea typeface="宋体" panose="02010600030101010101" pitchFamily="2" charset="-122"/>
                        </a:rPr>
                        <a:t>增强电源输入端的瞬态抑制（如压敏电阻）</a:t>
                      </a:r>
                      <a:endParaRPr lang="zh-CN" altLang="en-US" sz="1200" b="0" i="0">
                        <a:solidFill>
                          <a:schemeClr val="tx1"/>
                        </a:solidFill>
                        <a:latin typeface="宋体" panose="02010600030101010101" pitchFamily="2" charset="-122"/>
                        <a:ea typeface="宋体" panose="02010600030101010101" pitchFamily="2" charset="-122"/>
                      </a:endParaRPr>
                    </a:p>
                  </a:txBody>
                  <a:tcPr marL="76517" marR="76517" marT="76517" marB="76517" anchor="ctr" anchorCtr="0">
                    <a:noFill/>
                  </a:tcPr>
                </a:tc>
              </a:tr>
            </a:tbl>
          </a:graphicData>
        </a:graphic>
      </p:graphicFrame>
      <p:sp>
        <p:nvSpPr>
          <p:cNvPr id="7" name="文本框 6"/>
          <p:cNvSpPr txBox="1"/>
          <p:nvPr/>
        </p:nvSpPr>
        <p:spPr>
          <a:xfrm>
            <a:off x="839470" y="5589270"/>
            <a:ext cx="10589260" cy="583565"/>
          </a:xfrm>
          <a:prstGeom prst="rect">
            <a:avLst/>
          </a:prstGeom>
        </p:spPr>
        <p:txBody>
          <a:bodyPr wrap="square">
            <a:spAutoFit/>
          </a:bodyPr>
          <a:p>
            <a:pPr marL="0" indent="0" algn="l"/>
            <a:r>
              <a:rPr lang="zh-CN" altLang="en-US" sz="1600" b="0" i="0">
                <a:solidFill>
                  <a:srgbClr val="FF0000"/>
                </a:solidFill>
                <a:latin typeface="宋体" panose="02010600030101010101" pitchFamily="2" charset="-122"/>
                <a:ea typeface="宋体" panose="02010600030101010101" pitchFamily="2" charset="-122"/>
                <a:cs typeface="宋体" panose="02010600030101010101" pitchFamily="2" charset="-122"/>
              </a:rPr>
              <a:t>备注：</a:t>
            </a:r>
            <a:endParaRPr lang="zh-CN" altLang="en-US" sz="1600" b="0" i="0">
              <a:solidFill>
                <a:srgbClr val="FF0000"/>
              </a:solidFill>
              <a:latin typeface="宋体" panose="02010600030101010101" pitchFamily="2" charset="-122"/>
              <a:ea typeface="宋体" panose="02010600030101010101" pitchFamily="2" charset="-122"/>
              <a:cs typeface="宋体" panose="02010600030101010101" pitchFamily="2" charset="-122"/>
            </a:endParaRPr>
          </a:p>
          <a:p>
            <a:pPr marL="0" indent="0" algn="l"/>
            <a:r>
              <a:rPr lang="en-US" altLang="zh-CN" sz="1600" b="0" i="0">
                <a:solidFill>
                  <a:srgbClr val="FF0000"/>
                </a:solidFill>
                <a:latin typeface="宋体" panose="02010600030101010101" pitchFamily="2" charset="-122"/>
                <a:ea typeface="宋体" panose="02010600030101010101" pitchFamily="2" charset="-122"/>
                <a:cs typeface="宋体" panose="02010600030101010101" pitchFamily="2" charset="-122"/>
              </a:rPr>
              <a:t>CPAP</a:t>
            </a:r>
            <a:r>
              <a:rPr lang="zh-CN" altLang="en-US" sz="1600" b="0" i="0">
                <a:solidFill>
                  <a:srgbClr val="FF0000"/>
                </a:solidFill>
                <a:latin typeface="宋体" panose="02010600030101010101" pitchFamily="2" charset="-122"/>
                <a:ea typeface="宋体" panose="02010600030101010101" pitchFamily="2" charset="-122"/>
                <a:cs typeface="宋体" panose="02010600030101010101" pitchFamily="2" charset="-122"/>
              </a:rPr>
              <a:t>呼吸机需满足</a:t>
            </a:r>
            <a:r>
              <a:rPr lang="en-US" altLang="zh-CN" sz="1600" b="0" i="0">
                <a:solidFill>
                  <a:srgbClr val="FF0000"/>
                </a:solidFill>
                <a:latin typeface="宋体" panose="02010600030101010101" pitchFamily="2" charset="-122"/>
                <a:ea typeface="宋体" panose="02010600030101010101" pitchFamily="2" charset="-122"/>
                <a:cs typeface="宋体" panose="02010600030101010101" pitchFamily="2" charset="-122"/>
              </a:rPr>
              <a:t>IEC 60601-1-2</a:t>
            </a:r>
            <a:r>
              <a:rPr lang="zh-CN" altLang="en-US" sz="1600" b="0" i="0">
                <a:solidFill>
                  <a:srgbClr val="FF0000"/>
                </a:solidFill>
                <a:latin typeface="宋体" panose="02010600030101010101" pitchFamily="2" charset="-122"/>
                <a:ea typeface="宋体" panose="02010600030101010101" pitchFamily="2" charset="-122"/>
                <a:cs typeface="宋体" panose="02010600030101010101" pitchFamily="2" charset="-122"/>
              </a:rPr>
              <a:t>（医疗设备</a:t>
            </a:r>
            <a:r>
              <a:rPr lang="en-US" altLang="zh-CN" sz="1600" b="0" i="0">
                <a:solidFill>
                  <a:srgbClr val="FF0000"/>
                </a:solidFill>
                <a:latin typeface="宋体" panose="02010600030101010101" pitchFamily="2" charset="-122"/>
                <a:ea typeface="宋体" panose="02010600030101010101" pitchFamily="2" charset="-122"/>
                <a:cs typeface="宋体" panose="02010600030101010101" pitchFamily="2" charset="-122"/>
              </a:rPr>
              <a:t>EMC</a:t>
            </a:r>
            <a:r>
              <a:rPr lang="zh-CN" altLang="en-US" sz="1600" b="0" i="0">
                <a:solidFill>
                  <a:srgbClr val="FF0000"/>
                </a:solidFill>
                <a:latin typeface="宋体" panose="02010600030101010101" pitchFamily="2" charset="-122"/>
                <a:ea typeface="宋体" panose="02010600030101010101" pitchFamily="2" charset="-122"/>
                <a:cs typeface="宋体" panose="02010600030101010101" pitchFamily="2" charset="-122"/>
              </a:rPr>
              <a:t>标准）、</a:t>
            </a:r>
            <a:r>
              <a:rPr lang="en-US" altLang="zh-CN" sz="1600" b="0" i="0">
                <a:solidFill>
                  <a:srgbClr val="FF0000"/>
                </a:solidFill>
                <a:latin typeface="宋体" panose="02010600030101010101" pitchFamily="2" charset="-122"/>
                <a:ea typeface="宋体" panose="02010600030101010101" pitchFamily="2" charset="-122"/>
                <a:cs typeface="宋体" panose="02010600030101010101" pitchFamily="2" charset="-122"/>
              </a:rPr>
              <a:t>FCC Part 15</a:t>
            </a:r>
            <a:r>
              <a:rPr lang="zh-CN" altLang="en-US" sz="1600" b="0" i="0">
                <a:solidFill>
                  <a:srgbClr val="FF0000"/>
                </a:solidFill>
                <a:latin typeface="宋体" panose="02010600030101010101" pitchFamily="2" charset="-122"/>
                <a:ea typeface="宋体" panose="02010600030101010101" pitchFamily="2" charset="-122"/>
                <a:cs typeface="宋体" panose="02010600030101010101" pitchFamily="2" charset="-122"/>
              </a:rPr>
              <a:t>（美国）、</a:t>
            </a:r>
            <a:r>
              <a:rPr lang="en-US" altLang="zh-CN" sz="1600" b="0" i="0">
                <a:solidFill>
                  <a:srgbClr val="FF0000"/>
                </a:solidFill>
                <a:latin typeface="宋体" panose="02010600030101010101" pitchFamily="2" charset="-122"/>
                <a:ea typeface="宋体" panose="02010600030101010101" pitchFamily="2" charset="-122"/>
                <a:cs typeface="宋体" panose="02010600030101010101" pitchFamily="2" charset="-122"/>
              </a:rPr>
              <a:t>EN 55011</a:t>
            </a:r>
            <a:r>
              <a:rPr lang="zh-CN" altLang="en-US" sz="1600" b="0" i="0">
                <a:solidFill>
                  <a:srgbClr val="FF0000"/>
                </a:solidFill>
                <a:latin typeface="宋体" panose="02010600030101010101" pitchFamily="2" charset="-122"/>
                <a:ea typeface="宋体" panose="02010600030101010101" pitchFamily="2" charset="-122"/>
                <a:cs typeface="宋体" panose="02010600030101010101" pitchFamily="2" charset="-122"/>
              </a:rPr>
              <a:t>（欧盟）</a:t>
            </a:r>
            <a:endParaRPr lang="zh-CN" altLang="en-US" sz="1600" b="0" i="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8202295" y="10795"/>
            <a:ext cx="3980815" cy="6837680"/>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675061" y="2441467"/>
            <a:ext cx="4712511" cy="182921"/>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695325" y="3030220"/>
            <a:ext cx="7071995" cy="2030095"/>
          </a:xfrm>
          <a:prstGeom prst="rect">
            <a:avLst/>
          </a:prstGeom>
          <a:noFill/>
          <a:ln>
            <a:noFill/>
          </a:ln>
        </p:spPr>
        <p:txBody>
          <a:bodyPr vert="horz" wrap="square" lIns="0" tIns="0" rIns="0" bIns="0" rtlCol="0" anchor="t"/>
          <a:lstStyle/>
          <a:p>
            <a:pPr algn="l">
              <a:lnSpc>
                <a:spcPct val="130000"/>
              </a:lnSpc>
            </a:pPr>
            <a:r>
              <a:rPr kumimoji="1" lang="zh-CN" altLang="en-US"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四</a:t>
            </a:r>
            <a:r>
              <a:rPr kumimoji="1" lang="en-US" altLang="zh-CN"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电路设计EMC解决方案</a:t>
            </a:r>
            <a:endParaRPr kumimoji="1" lang="en-US" altLang="zh-CN"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18" name="图片 17" descr="YINT"/>
          <p:cNvPicPr>
            <a:picLocks noChangeAspect="1"/>
          </p:cNvPicPr>
          <p:nvPr/>
        </p:nvPicPr>
        <p:blipFill>
          <a:blip r:embed="rId1"/>
          <a:stretch>
            <a:fillRect/>
          </a:stretch>
        </p:blipFill>
        <p:spPr>
          <a:xfrm>
            <a:off x="647065" y="424180"/>
            <a:ext cx="2081530" cy="50736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pic>
        <p:nvPicPr>
          <p:cNvPr id="3" name="图片 2"/>
          <p:cNvPicPr>
            <a:picLocks noChangeAspect="1"/>
          </p:cNvPicPr>
          <p:nvPr/>
        </p:nvPicPr>
        <p:blipFill>
          <a:blip r:embed="rId2"/>
          <a:stretch>
            <a:fillRect/>
          </a:stretch>
        </p:blipFill>
        <p:spPr>
          <a:xfrm>
            <a:off x="8201025" y="1844675"/>
            <a:ext cx="3990975" cy="367919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1507490" y="1730375"/>
            <a:ext cx="9862820" cy="2376805"/>
          </a:xfrm>
          <a:prstGeom prst="rect">
            <a:avLst/>
          </a:prstGeom>
          <a:noFill/>
          <a:ln cap="sq">
            <a:noFill/>
          </a:ln>
        </p:spPr>
        <p:txBody>
          <a:bodyPr vert="horz" wrap="square" lIns="0" tIns="0" rIns="0" bIns="0" rtlCol="0" anchor="ctr"/>
          <a:lstStyle/>
          <a:p>
            <a:pPr algn="l">
              <a:lnSpc>
                <a:spcPct val="150000"/>
              </a:lnSpc>
            </a:pPr>
            <a:r>
              <a:rPr kumimoji="1" lang="en-US" altLang="zh-CN"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优化PCB布局是提升CPAP呼吸机电磁兼容性的重要措施之一。合理的PCB布局能够有效减少电磁干扰的产生和传播。在布局时，将敏感电路与干扰源进行隔离，避免它们之间的相互影响。例如，将控制电路、信号处理电路等对电磁干扰较为敏感的部分与功率电路、电机驱动电路等干扰源分开布局，通过物理距离的隔离减少干扰的耦合。同时，优化电路走线，缩短高频信号的传输路径，减少信号的反射和辐射。合理规划电源线和地线的布局，采用多层PCB板，增加电源层和地层，提高电源的稳定性和抗干扰能力，从而降低整个系统的电磁干扰水平，提升呼吸机的电磁兼容性</a:t>
            </a:r>
            <a:endParaRPr kumimoji="1"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7"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4.1 优化PCB布局</a:t>
            </a:r>
            <a:endPar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8"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8" name="图片 17" descr="YINT"/>
          <p:cNvPicPr>
            <a:picLocks noChangeAspect="1"/>
          </p:cNvPicPr>
          <p:nvPr/>
        </p:nvPicPr>
        <p:blipFill>
          <a:blip r:embed="rId1"/>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pic>
        <p:nvPicPr>
          <p:cNvPr id="2" name="图片 1"/>
          <p:cNvPicPr>
            <a:picLocks noChangeAspect="1"/>
          </p:cNvPicPr>
          <p:nvPr/>
        </p:nvPicPr>
        <p:blipFill>
          <a:blip r:embed="rId2"/>
          <a:stretch>
            <a:fillRect/>
          </a:stretch>
        </p:blipFill>
        <p:spPr>
          <a:xfrm>
            <a:off x="4871720" y="4077335"/>
            <a:ext cx="2994025" cy="2580640"/>
          </a:xfrm>
          <a:prstGeom prst="round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标题 1"/>
          <p:cNvSpPr txBox="1"/>
          <p:nvPr/>
        </p:nvSpPr>
        <p:spPr>
          <a:xfrm>
            <a:off x="1807845" y="1697990"/>
            <a:ext cx="9138920" cy="3672840"/>
          </a:xfrm>
          <a:prstGeom prst="rect">
            <a:avLst/>
          </a:prstGeom>
          <a:noFill/>
          <a:ln>
            <a:noFill/>
          </a:ln>
        </p:spPr>
        <p:txBody>
          <a:bodyPr vert="horz" wrap="square" lIns="0" tIns="0" rIns="0" bIns="0" rtlCol="0" anchor="t"/>
          <a:lstStyle/>
          <a:p>
            <a:pPr algn="l">
              <a:lnSpc>
                <a:spcPct val="15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增加屏蔽措施是防止CPAP呼吸机内部电磁干扰泄漏和外部电磁干扰侵入的有效手段。在呼吸机的外壳设计中，采用金属屏蔽材料，如铝合金、不锈钢等，对内部电路进行全方位的屏蔽。金属屏蔽外壳能够阻挡电磁辐射的传播，将内部产生的电磁干扰限制在一定范围内，避免对周围环境和其他设备造成干扰</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5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同时，对于一些关键的电子元件和电路模块，也可以采用局部屏蔽措施，如使用金属屏蔽罩将其包裹起来，进一步增强屏蔽效果。此外，在屏蔽设计中，要确保屏蔽的完整性，避免出现缝隙、孔洞等泄漏点，保证屏蔽效果的有效性，从而提高呼吸机在复杂电磁环境中的抗干扰能力</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1"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4.2 增加屏蔽措施</a:t>
            </a:r>
            <a:endPar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3"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pic>
        <p:nvPicPr>
          <p:cNvPr id="18" name="图片 17" descr="YINT"/>
          <p:cNvPicPr>
            <a:picLocks noChangeAspect="1"/>
          </p:cNvPicPr>
          <p:nvPr/>
        </p:nvPicPr>
        <p:blipFill>
          <a:blip r:embed="rId1"/>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5546728" y="3467967"/>
            <a:ext cx="394049" cy="409747"/>
          </a:xfrm>
          <a:custGeom>
            <a:avLst/>
            <a:gdLst>
              <a:gd name="connsiteX0" fmla="*/ 198153 w 692417"/>
              <a:gd name="connsiteY0" fmla="*/ 663680 h 720001"/>
              <a:gd name="connsiteX1" fmla="*/ 239787 w 692417"/>
              <a:gd name="connsiteY1" fmla="*/ 663680 h 720001"/>
              <a:gd name="connsiteX2" fmla="*/ 295235 w 692417"/>
              <a:gd name="connsiteY2" fmla="*/ 663680 h 720001"/>
              <a:gd name="connsiteX3" fmla="*/ 397182 w 692417"/>
              <a:gd name="connsiteY3" fmla="*/ 663680 h 720001"/>
              <a:gd name="connsiteX4" fmla="*/ 452630 w 692417"/>
              <a:gd name="connsiteY4" fmla="*/ 663680 h 720001"/>
              <a:gd name="connsiteX5" fmla="*/ 494264 w 692417"/>
              <a:gd name="connsiteY5" fmla="*/ 663680 h 720001"/>
              <a:gd name="connsiteX6" fmla="*/ 522425 w 692417"/>
              <a:gd name="connsiteY6" fmla="*/ 691841 h 720001"/>
              <a:gd name="connsiteX7" fmla="*/ 494264 w 692417"/>
              <a:gd name="connsiteY7" fmla="*/ 720001 h 720001"/>
              <a:gd name="connsiteX8" fmla="*/ 452630 w 692417"/>
              <a:gd name="connsiteY8" fmla="*/ 720001 h 720001"/>
              <a:gd name="connsiteX9" fmla="*/ 397182 w 692417"/>
              <a:gd name="connsiteY9" fmla="*/ 720001 h 720001"/>
              <a:gd name="connsiteX10" fmla="*/ 295235 w 692417"/>
              <a:gd name="connsiteY10" fmla="*/ 720001 h 720001"/>
              <a:gd name="connsiteX11" fmla="*/ 239787 w 692417"/>
              <a:gd name="connsiteY11" fmla="*/ 720001 h 720001"/>
              <a:gd name="connsiteX12" fmla="*/ 198153 w 692417"/>
              <a:gd name="connsiteY12" fmla="*/ 720001 h 720001"/>
              <a:gd name="connsiteX13" fmla="*/ 169992 w 692417"/>
              <a:gd name="connsiteY13" fmla="*/ 691841 h 720001"/>
              <a:gd name="connsiteX14" fmla="*/ 198153 w 692417"/>
              <a:gd name="connsiteY14" fmla="*/ 663680 h 720001"/>
              <a:gd name="connsiteX15" fmla="*/ 154400 w 692417"/>
              <a:gd name="connsiteY15" fmla="*/ 572143 h 720001"/>
              <a:gd name="connsiteX16" fmla="*/ 154241 w 692417"/>
              <a:gd name="connsiteY16" fmla="*/ 572597 h 720001"/>
              <a:gd name="connsiteX17" fmla="*/ 160423 w 692417"/>
              <a:gd name="connsiteY17" fmla="*/ 572597 h 720001"/>
              <a:gd name="connsiteX18" fmla="*/ 346215 w 692417"/>
              <a:gd name="connsiteY18" fmla="*/ 0 h 720001"/>
              <a:gd name="connsiteX19" fmla="*/ 456041 w 692417"/>
              <a:gd name="connsiteY19" fmla="*/ 22341 h 720001"/>
              <a:gd name="connsiteX20" fmla="*/ 545873 w 692417"/>
              <a:gd name="connsiteY20" fmla="*/ 82980 h 720001"/>
              <a:gd name="connsiteX21" fmla="*/ 606513 w 692417"/>
              <a:gd name="connsiteY21" fmla="*/ 172812 h 720001"/>
              <a:gd name="connsiteX22" fmla="*/ 628853 w 692417"/>
              <a:gd name="connsiteY22" fmla="*/ 282638 h 720001"/>
              <a:gd name="connsiteX23" fmla="*/ 628853 w 692417"/>
              <a:gd name="connsiteY23" fmla="*/ 493091 h 720001"/>
              <a:gd name="connsiteX24" fmla="*/ 687990 w 692417"/>
              <a:gd name="connsiteY24" fmla="*/ 585551 h 720001"/>
              <a:gd name="connsiteX25" fmla="*/ 688929 w 692417"/>
              <a:gd name="connsiteY25" fmla="*/ 614275 h 720001"/>
              <a:gd name="connsiteX26" fmla="*/ 664336 w 692417"/>
              <a:gd name="connsiteY26" fmla="*/ 628918 h 720001"/>
              <a:gd name="connsiteX27" fmla="*/ 28189 w 692417"/>
              <a:gd name="connsiteY27" fmla="*/ 628918 h 720001"/>
              <a:gd name="connsiteX28" fmla="*/ 3596 w 692417"/>
              <a:gd name="connsiteY28" fmla="*/ 614462 h 720001"/>
              <a:gd name="connsiteX29" fmla="*/ 4159 w 692417"/>
              <a:gd name="connsiteY29" fmla="*/ 585927 h 720001"/>
              <a:gd name="connsiteX30" fmla="*/ 63578 w 692417"/>
              <a:gd name="connsiteY30" fmla="*/ 489336 h 720001"/>
              <a:gd name="connsiteX31" fmla="*/ 63578 w 692417"/>
              <a:gd name="connsiteY31" fmla="*/ 282638 h 720001"/>
              <a:gd name="connsiteX32" fmla="*/ 85919 w 692417"/>
              <a:gd name="connsiteY32" fmla="*/ 172812 h 720001"/>
              <a:gd name="connsiteX33" fmla="*/ 146558 w 692417"/>
              <a:gd name="connsiteY33" fmla="*/ 82980 h 720001"/>
              <a:gd name="connsiteX34" fmla="*/ 236389 w 692417"/>
              <a:gd name="connsiteY34" fmla="*/ 22341 h 720001"/>
              <a:gd name="connsiteX35" fmla="*/ 346215 w 692417"/>
              <a:gd name="connsiteY35" fmla="*/ 0 h 720001"/>
            </a:gdLst>
            <a:ahLst/>
            <a:cxnLst/>
            <a:rect l="l" t="t" r="r" b="b"/>
            <a:pathLst>
              <a:path w="692417" h="720001">
                <a:moveTo>
                  <a:pt x="198153" y="663680"/>
                </a:moveTo>
                <a:lnTo>
                  <a:pt x="239787" y="663680"/>
                </a:lnTo>
                <a:lnTo>
                  <a:pt x="295235" y="663680"/>
                </a:lnTo>
                <a:lnTo>
                  <a:pt x="397182" y="663680"/>
                </a:lnTo>
                <a:lnTo>
                  <a:pt x="452630" y="663680"/>
                </a:lnTo>
                <a:lnTo>
                  <a:pt x="494264" y="663680"/>
                </a:lnTo>
                <a:cubicBezTo>
                  <a:pt x="509847" y="663680"/>
                  <a:pt x="522425" y="676259"/>
                  <a:pt x="522425" y="691841"/>
                </a:cubicBezTo>
                <a:cubicBezTo>
                  <a:pt x="522425" y="707423"/>
                  <a:pt x="509753" y="720001"/>
                  <a:pt x="494264" y="720001"/>
                </a:cubicBezTo>
                <a:lnTo>
                  <a:pt x="452630" y="720001"/>
                </a:lnTo>
                <a:lnTo>
                  <a:pt x="397182" y="720001"/>
                </a:lnTo>
                <a:lnTo>
                  <a:pt x="295235" y="720001"/>
                </a:lnTo>
                <a:lnTo>
                  <a:pt x="239787" y="720001"/>
                </a:lnTo>
                <a:lnTo>
                  <a:pt x="198153" y="720001"/>
                </a:lnTo>
                <a:cubicBezTo>
                  <a:pt x="182571" y="720001"/>
                  <a:pt x="169992" y="707423"/>
                  <a:pt x="169992" y="691841"/>
                </a:cubicBezTo>
                <a:cubicBezTo>
                  <a:pt x="169992" y="676259"/>
                  <a:pt x="182571" y="663680"/>
                  <a:pt x="198153" y="663680"/>
                </a:cubicBezTo>
                <a:close/>
                <a:moveTo>
                  <a:pt x="154400" y="572143"/>
                </a:moveTo>
                <a:lnTo>
                  <a:pt x="154241" y="572597"/>
                </a:lnTo>
                <a:lnTo>
                  <a:pt x="160423" y="572597"/>
                </a:lnTo>
                <a:close/>
                <a:moveTo>
                  <a:pt x="346215" y="0"/>
                </a:moveTo>
                <a:cubicBezTo>
                  <a:pt x="384232" y="0"/>
                  <a:pt x="421122" y="7510"/>
                  <a:pt x="456041" y="22341"/>
                </a:cubicBezTo>
                <a:cubicBezTo>
                  <a:pt x="489646" y="36609"/>
                  <a:pt x="519872" y="57072"/>
                  <a:pt x="545873" y="82980"/>
                </a:cubicBezTo>
                <a:cubicBezTo>
                  <a:pt x="571875" y="108981"/>
                  <a:pt x="592245" y="139207"/>
                  <a:pt x="606513" y="172812"/>
                </a:cubicBezTo>
                <a:cubicBezTo>
                  <a:pt x="621344" y="207637"/>
                  <a:pt x="628853" y="244621"/>
                  <a:pt x="628853" y="282638"/>
                </a:cubicBezTo>
                <a:lnTo>
                  <a:pt x="628853" y="493091"/>
                </a:lnTo>
                <a:lnTo>
                  <a:pt x="687990" y="585551"/>
                </a:lnTo>
                <a:cubicBezTo>
                  <a:pt x="693528" y="594187"/>
                  <a:pt x="693904" y="605263"/>
                  <a:pt x="688929" y="614275"/>
                </a:cubicBezTo>
                <a:cubicBezTo>
                  <a:pt x="684048" y="623286"/>
                  <a:pt x="674567" y="628918"/>
                  <a:pt x="664336" y="628918"/>
                </a:cubicBezTo>
                <a:lnTo>
                  <a:pt x="28189" y="628918"/>
                </a:lnTo>
                <a:cubicBezTo>
                  <a:pt x="17958" y="628918"/>
                  <a:pt x="8571" y="623380"/>
                  <a:pt x="3596" y="614462"/>
                </a:cubicBezTo>
                <a:cubicBezTo>
                  <a:pt x="-1380" y="605545"/>
                  <a:pt x="-1192" y="594656"/>
                  <a:pt x="4159" y="585927"/>
                </a:cubicBezTo>
                <a:lnTo>
                  <a:pt x="63578" y="489336"/>
                </a:lnTo>
                <a:lnTo>
                  <a:pt x="63578" y="282638"/>
                </a:lnTo>
                <a:cubicBezTo>
                  <a:pt x="63578" y="244621"/>
                  <a:pt x="71087" y="207731"/>
                  <a:pt x="85919" y="172812"/>
                </a:cubicBezTo>
                <a:cubicBezTo>
                  <a:pt x="100186" y="139207"/>
                  <a:pt x="120650" y="108981"/>
                  <a:pt x="146558" y="82980"/>
                </a:cubicBezTo>
                <a:cubicBezTo>
                  <a:pt x="172465" y="56978"/>
                  <a:pt x="202785" y="36609"/>
                  <a:pt x="236389" y="22341"/>
                </a:cubicBezTo>
                <a:cubicBezTo>
                  <a:pt x="271214" y="7510"/>
                  <a:pt x="308199" y="0"/>
                  <a:pt x="346215" y="0"/>
                </a:cubicBezTo>
                <a:close/>
              </a:path>
            </a:pathLst>
          </a:custGeom>
          <a:solidFill>
            <a:srgbClr val="FFFFFF">
              <a:alpha val="100000"/>
            </a:srgbClr>
          </a:solidFill>
          <a:ln w="12700" cap="sq">
            <a:noFill/>
            <a:miter/>
          </a:ln>
        </p:spPr>
        <p:txBody>
          <a:bodyPr vert="horz" wrap="square" lIns="38100" tIns="38100" rIns="38100" bIns="38100" rtlCol="0" anchor="ctr"/>
          <a:lstStyle/>
          <a:p>
            <a:pPr algn="l">
              <a:lnSpc>
                <a:spcPct val="110000"/>
              </a:lnSpc>
            </a:pPr>
            <a:endParaRPr kumimoji="1" lang="zh-CN" altLang="en-US"/>
          </a:p>
        </p:txBody>
      </p:sp>
      <p:sp>
        <p:nvSpPr>
          <p:cNvPr id="7" name="标题 1"/>
          <p:cNvSpPr txBox="1"/>
          <p:nvPr/>
        </p:nvSpPr>
        <p:spPr>
          <a:xfrm>
            <a:off x="1127760" y="1340485"/>
            <a:ext cx="9399905" cy="3037205"/>
          </a:xfrm>
          <a:prstGeom prst="rect">
            <a:avLst/>
          </a:prstGeom>
          <a:noFill/>
          <a:ln>
            <a:noFill/>
          </a:ln>
        </p:spPr>
        <p:txBody>
          <a:bodyPr vert="horz" wrap="square" lIns="0" tIns="0" rIns="0" bIns="0" rtlCol="0" anchor="t"/>
          <a:lstStyle/>
          <a:p>
            <a:pPr algn="l">
              <a:lnSpc>
                <a:spcPct val="20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滤波电路设计是改善CPAP呼吸机电磁兼容性的关键环节之一</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通过在电源输入输出端、信号传输线路等位置添加合适的滤波器，可以有效抑制电磁干扰的传播</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在电源输入端，使用电源滤波器，滤除电网中的谐波、浪涌等干扰信号，保证输入电源的纯净，减少对呼吸机内部电路的影响。在信号传输线路上，根据信号的频率特性和干扰情况，选择合适的滤波器，如低通滤波器、高通滤波器、带通滤波器等，滤除不需要的高频干扰信号，确保信号的准确传输</a:t>
            </a:r>
            <a:r>
              <a:rPr kumimoji="1" lang="zh-CN" altLang="en-US"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此外，还可以采用π型滤波器、LC滤波器等组合形式，提高滤波效果，进一步降低电磁干扰对呼吸机性能的影响，保障设备的稳定运行</a:t>
            </a:r>
            <a:endParaRPr kumimoji="1"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8"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4.3 滤波电路设计</a:t>
            </a:r>
            <a:endPar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0"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8" name="图片 17" descr="YINT"/>
          <p:cNvPicPr>
            <a:picLocks noChangeAspect="1"/>
          </p:cNvPicPr>
          <p:nvPr/>
        </p:nvPicPr>
        <p:blipFill>
          <a:blip r:embed="rId1"/>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pic>
        <p:nvPicPr>
          <p:cNvPr id="2" name="图片 1"/>
          <p:cNvPicPr>
            <a:picLocks noChangeAspect="1"/>
          </p:cNvPicPr>
          <p:nvPr/>
        </p:nvPicPr>
        <p:blipFill>
          <a:blip r:embed="rId2"/>
          <a:stretch>
            <a:fillRect/>
          </a:stretch>
        </p:blipFill>
        <p:spPr>
          <a:xfrm>
            <a:off x="7967980" y="4364990"/>
            <a:ext cx="3313430" cy="2125980"/>
          </a:xfrm>
          <a:prstGeom prst="round2Diag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标题 1"/>
          <p:cNvSpPr txBox="1"/>
          <p:nvPr/>
        </p:nvSpPr>
        <p:spPr>
          <a:xfrm>
            <a:off x="5160010" y="2132965"/>
            <a:ext cx="6255385" cy="2611120"/>
          </a:xfrm>
          <a:prstGeom prst="rect">
            <a:avLst/>
          </a:prstGeom>
          <a:noFill/>
          <a:ln>
            <a:noFill/>
          </a:ln>
        </p:spPr>
        <p:txBody>
          <a:bodyPr vert="horz" wrap="square" lIns="0" tIns="0" rIns="0" bIns="0" rtlCol="0" anchor="ctr"/>
          <a:lstStyle/>
          <a:p>
            <a:pPr algn="l">
              <a:lnSpc>
                <a:spcPct val="20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改进接地系统是提高CPAP呼吸机电磁兼容性和安全性的重要举措</a:t>
            </a:r>
            <a:r>
              <a:rPr kumimoji="1" lang="zh-CN" altLang="en-US"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良好的接地能够为电磁干扰提供低阻抗的泄放路径，减少干扰在设备内部的积累和传播。优化接地布局，确保呼吸机内部各个电路模块都有良好的接地连接，采用多点接地、分层接地等方式，降低接地电阻，提高接地的可靠性。同时，确保接地导线具有足够的截面积，以承载可能出现的大电流，避免接地导线过热或熔断。此外，要注意接地系统与其他电路的隔离，防止接地回路产生的干扰对其他电路造成影响。通过改进接地系统，有效降低电磁干扰，提高呼吸机的稳定性和可靠性，保障患者的使用安全</a:t>
            </a:r>
            <a:endParaRPr kumimoji="1" lang="zh-CN" altLang="en-US"/>
          </a:p>
        </p:txBody>
      </p:sp>
      <p:sp>
        <p:nvSpPr>
          <p:cNvPr id="8"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4.4 接地系统改进</a:t>
            </a:r>
            <a:endPar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0"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8" name="图片 17" descr="YINT"/>
          <p:cNvPicPr>
            <a:picLocks noChangeAspect="1"/>
          </p:cNvPicPr>
          <p:nvPr/>
        </p:nvPicPr>
        <p:blipFill>
          <a:blip r:embed="rId1"/>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pic>
        <p:nvPicPr>
          <p:cNvPr id="2" name="图片 1"/>
          <p:cNvPicPr>
            <a:picLocks noChangeAspect="1"/>
          </p:cNvPicPr>
          <p:nvPr/>
        </p:nvPicPr>
        <p:blipFill>
          <a:blip r:embed="rId2"/>
          <a:stretch>
            <a:fillRect/>
          </a:stretch>
        </p:blipFill>
        <p:spPr>
          <a:xfrm>
            <a:off x="191135" y="1484630"/>
            <a:ext cx="4786630" cy="3759200"/>
          </a:xfrm>
          <a:prstGeom prst="snip1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551815" y="1124585"/>
            <a:ext cx="4428490" cy="1575435"/>
          </a:xfrm>
          <a:prstGeom prst="round1Rect">
            <a:avLst/>
          </a:prstGeom>
          <a:gradFill>
            <a:gsLst>
              <a:gs pos="6000">
                <a:schemeClr val="accent1">
                  <a:lumMod val="20000"/>
                  <a:lumOff val="80000"/>
                </a:schemeClr>
              </a:gs>
              <a:gs pos="42000">
                <a:schemeClr val="accent1"/>
              </a:gs>
            </a:gsLst>
            <a:lin ang="2700000" scaled="0"/>
          </a:gradFill>
          <a:ln w="635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2795649" y="2089776"/>
            <a:ext cx="2436752" cy="400110"/>
          </a:xfrm>
          <a:prstGeom prst="rect">
            <a:avLst/>
          </a:prstGeom>
          <a:noFill/>
          <a:ln>
            <a:noFill/>
          </a:ln>
        </p:spPr>
        <p:txBody>
          <a:bodyPr vert="horz" wrap="square" lIns="91440" tIns="45720" rIns="91440" bIns="45720" rtlCol="0" anchor="t"/>
          <a:lstStyle/>
          <a:p>
            <a:pPr algn="l">
              <a:lnSpc>
                <a:spcPct val="100000"/>
              </a:lnSpc>
            </a:pPr>
            <a:r>
              <a:rPr kumimoji="1" lang="en-US" altLang="zh-CN" sz="2000">
                <a:ln w="12700">
                  <a:noFill/>
                </a:ln>
                <a:solidFill>
                  <a:srgbClr val="FFFFFF">
                    <a:alpha val="100000"/>
                  </a:srgbClr>
                </a:solidFill>
                <a:latin typeface="OPPOSans R" panose="00020600040101010101" charset="-122"/>
                <a:ea typeface="OPPOSans R" panose="00020600040101010101" charset="-122"/>
                <a:cs typeface="OPPOSans R" panose="00020600040101010101" charset="-122"/>
              </a:rPr>
              <a:t>CONTENTS</a:t>
            </a:r>
            <a:endParaRPr kumimoji="1" lang="zh-CN" altLang="en-US"/>
          </a:p>
        </p:txBody>
      </p:sp>
      <p:sp>
        <p:nvSpPr>
          <p:cNvPr id="5" name="标题 1"/>
          <p:cNvSpPr txBox="1"/>
          <p:nvPr/>
        </p:nvSpPr>
        <p:spPr>
          <a:xfrm>
            <a:off x="612897" y="1334211"/>
            <a:ext cx="2487552" cy="1323439"/>
          </a:xfrm>
          <a:prstGeom prst="rect">
            <a:avLst/>
          </a:prstGeom>
          <a:noFill/>
          <a:ln>
            <a:noFill/>
          </a:ln>
        </p:spPr>
        <p:txBody>
          <a:bodyPr vert="horz" wrap="square" lIns="91440" tIns="45720" rIns="91440" bIns="45720" rtlCol="0" anchor="t"/>
          <a:lstStyle/>
          <a:p>
            <a:pPr algn="l">
              <a:lnSpc>
                <a:spcPct val="100000"/>
              </a:lnSpc>
            </a:pPr>
            <a:r>
              <a:rPr kumimoji="1" lang="en-US" altLang="zh-CN" sz="80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目录</a:t>
            </a:r>
            <a:endParaRPr kumimoji="1" lang="zh-CN" altLang="en-US"/>
          </a:p>
        </p:txBody>
      </p:sp>
      <p:sp>
        <p:nvSpPr>
          <p:cNvPr id="11" name="标题 1"/>
          <p:cNvSpPr txBox="1"/>
          <p:nvPr>
            <p:custDataLst>
              <p:tags r:id="rId1"/>
            </p:custDataLst>
          </p:nvPr>
        </p:nvSpPr>
        <p:spPr>
          <a:xfrm>
            <a:off x="5520055" y="2276475"/>
            <a:ext cx="5010785" cy="3575685"/>
          </a:xfrm>
          <a:prstGeom prst="rect">
            <a:avLst/>
          </a:prstGeom>
          <a:noFill/>
          <a:ln>
            <a:noFill/>
          </a:ln>
        </p:spPr>
        <p:txBody>
          <a:bodyPr vert="horz" wrap="square" lIns="91440" tIns="45720" rIns="91440" bIns="45720" rtlCol="0" anchor="t"/>
          <a:lstStyle/>
          <a:p>
            <a:pPr algn="l">
              <a:lnSpc>
                <a:spcPct val="200000"/>
              </a:lnSpc>
            </a:pPr>
            <a:r>
              <a:rPr kumimoji="1" lang="en-US" altLang="zh-CN" sz="2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一. 行业标准解读</a:t>
            </a:r>
            <a:endParaRPr kumimoji="1" lang="en-US" altLang="zh-CN" sz="2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2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二. EMC测试相关要求</a:t>
            </a:r>
            <a:endParaRPr kumimoji="1" lang="en-US" altLang="zh-CN" sz="2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200000"/>
              </a:lnSpc>
            </a:pPr>
            <a:r>
              <a:rPr kumimoji="1" lang="en-US" altLang="zh-CN" sz="2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三. CPAP呼吸机行业痛点</a:t>
            </a:r>
            <a:endParaRPr kumimoji="1" lang="en-US" altLang="zh-CN" sz="2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200000"/>
              </a:lnSpc>
            </a:pPr>
            <a:r>
              <a:rPr kumimoji="1" lang="en-US" altLang="zh-CN" sz="2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四. 电路设计EMC解决方案</a:t>
            </a:r>
            <a:endParaRPr kumimoji="1" lang="zh-CN" altLang="en-US" sz="2800" b="1">
              <a:latin typeface="宋体" panose="02010600030101010101" pitchFamily="2" charset="-122"/>
              <a:ea typeface="宋体" panose="02010600030101010101" pitchFamily="2" charset="-122"/>
              <a:cs typeface="宋体" panose="02010600030101010101" pitchFamily="2" charset="-122"/>
            </a:endParaRPr>
          </a:p>
          <a:p>
            <a:pPr algn="l">
              <a:lnSpc>
                <a:spcPct val="100000"/>
              </a:lnSpc>
            </a:pPr>
            <a:endParaRPr kumimoji="1" lang="zh-CN" altLang="en-US" sz="2800" b="1">
              <a:latin typeface="宋体" panose="02010600030101010101" pitchFamily="2" charset="-122"/>
              <a:ea typeface="宋体" panose="02010600030101010101" pitchFamily="2" charset="-122"/>
              <a:cs typeface="宋体" panose="02010600030101010101" pitchFamily="2" charset="-122"/>
            </a:endParaRPr>
          </a:p>
        </p:txBody>
      </p:sp>
      <p:pic>
        <p:nvPicPr>
          <p:cNvPr id="27" name="图片 26" descr="YINT"/>
          <p:cNvPicPr>
            <a:picLocks noChangeAspect="1"/>
          </p:cNvPicPr>
          <p:nvPr/>
        </p:nvPicPr>
        <p:blipFill>
          <a:blip r:embed="rId2"/>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p:nvPr/>
        </p:nvSpPr>
        <p:spPr>
          <a:xfrm>
            <a:off x="887095" y="120770"/>
            <a:ext cx="10559797" cy="432000"/>
          </a:xfrm>
          <a:prstGeom prst="rect">
            <a:avLst/>
          </a:prstGeom>
          <a:noFill/>
          <a:ln>
            <a:noFill/>
          </a:ln>
        </p:spPr>
        <p:txBody>
          <a:bodyPr vert="horz" wrap="square" lIns="0" tIns="0" rIns="0" bIns="0" rtlCol="0" anchor="ctr"/>
          <a:lstStyle/>
          <a:p>
            <a:pPr>
              <a:lnSpc>
                <a:spcPct val="120000"/>
              </a:lnSpc>
            </a:pPr>
            <a:r>
              <a:rPr kumimoji="1" lang="en-US" altLang="zh-CN" sz="28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4.5.1 </a:t>
            </a:r>
            <a:r>
              <a:rPr kumimoji="1" lang="en-US" altLang="zh-CN" sz="2800" b="1" dirty="0" err="1">
                <a:ln w="12700">
                  <a:noFill/>
                </a:ln>
                <a:solidFill>
                  <a:srgbClr val="262626">
                    <a:alpha val="100000"/>
                  </a:srgbClr>
                </a:solidFill>
                <a:latin typeface="宋体" panose="02010600030101010101" pitchFamily="2" charset="-122"/>
                <a:ea typeface="宋体" panose="02010600030101010101" pitchFamily="2" charset="-122"/>
              </a:rPr>
              <a:t>AC电源接口EMC</a:t>
            </a:r>
            <a:r>
              <a:rPr kumimoji="1" lang="zh-CN" altLang="en-US" sz="2800" b="1" dirty="0">
                <a:ln w="12700">
                  <a:noFill/>
                </a:ln>
                <a:solidFill>
                  <a:srgbClr val="262626">
                    <a:alpha val="100000"/>
                  </a:srgbClr>
                </a:solidFill>
                <a:latin typeface="宋体" panose="02010600030101010101" pitchFamily="2" charset="-122"/>
                <a:ea typeface="宋体" panose="02010600030101010101" pitchFamily="2" charset="-122"/>
              </a:rPr>
              <a:t>及可靠性设计</a:t>
            </a:r>
            <a:endParaRPr kumimoji="1" lang="zh-CN" altLang="en-US" sz="2800" b="1" dirty="0">
              <a:ln w="12700">
                <a:noFill/>
              </a:ln>
              <a:solidFill>
                <a:srgbClr val="262626">
                  <a:alpha val="100000"/>
                </a:srgbClr>
              </a:solidFill>
              <a:latin typeface="宋体" panose="02010600030101010101" pitchFamily="2" charset="-122"/>
              <a:ea typeface="宋体" panose="02010600030101010101" pitchFamily="2" charset="-122"/>
            </a:endParaRPr>
          </a:p>
        </p:txBody>
      </p:sp>
      <p:sp>
        <p:nvSpPr>
          <p:cNvPr id="10"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
        <p:nvSpPr>
          <p:cNvPr id="9" name="标题 1"/>
          <p:cNvSpPr txBox="1"/>
          <p:nvPr/>
        </p:nvSpPr>
        <p:spPr>
          <a:xfrm>
            <a:off x="3763546" y="2434391"/>
            <a:ext cx="6112709" cy="1387642"/>
          </a:xfrm>
          <a:prstGeom prst="rect">
            <a:avLst/>
          </a:prstGeom>
          <a:noFill/>
          <a:ln cap="sq">
            <a:noFill/>
          </a:ln>
        </p:spPr>
        <p:txBody>
          <a:bodyPr vert="horz" wrap="square" lIns="0" tIns="0" rIns="0" bIns="0" rtlCol="0" anchor="ctr"/>
          <a:lstStyle/>
          <a:p>
            <a:pPr algn="l">
              <a:lnSpc>
                <a:spcPct val="150000"/>
              </a:lnSpc>
            </a:pPr>
            <a:r>
              <a:rPr kumimoji="1" lang="en-US" altLang="zh-CN" sz="1400">
                <a:ln w="12700">
                  <a:noFill/>
                </a:ln>
                <a:solidFill>
                  <a:srgbClr val="FFFFFF">
                    <a:alpha val="100000"/>
                  </a:srgbClr>
                </a:solidFill>
                <a:latin typeface="Source Han Sans CN Normal" panose="020B0400000000000000" charset="-122"/>
                <a:ea typeface="Source Han Sans CN Normal" panose="020B0400000000000000" charset="-122"/>
                <a:cs typeface="Source Han Sans CN Normal" panose="020B0400000000000000" charset="-122"/>
              </a:rPr>
              <a:t>通过减少高频信号的回路面积，降低其发射的电磁波强度。采用多层电路板设计、合理布局元器件等方式，优化电路结构，提高电路的抗干扰能力。</a:t>
            </a:r>
            <a:endParaRPr kumimoji="1" lang="zh-CN" altLang="en-US"/>
          </a:p>
        </p:txBody>
      </p:sp>
      <p:sp>
        <p:nvSpPr>
          <p:cNvPr id="12" name="文本框 11"/>
          <p:cNvSpPr txBox="1"/>
          <p:nvPr/>
        </p:nvSpPr>
        <p:spPr>
          <a:xfrm>
            <a:off x="872836" y="1094936"/>
            <a:ext cx="9704070" cy="337185"/>
          </a:xfrm>
          <a:prstGeom prst="rect">
            <a:avLst/>
          </a:prstGeom>
        </p:spPr>
        <p:txBody>
          <a:bodyPr wrap="square">
            <a:spAutoFit/>
          </a:bodyPr>
          <a:lstStyle/>
          <a:p>
            <a:pPr marL="0" indent="0" algn="l"/>
            <a:r>
              <a:rPr kumimoji="1" lang="en-US" altLang="zh-CN" sz="1600" b="1" dirty="0">
                <a:ln w="12700">
                  <a:noFill/>
                </a:ln>
                <a:solidFill>
                  <a:srgbClr val="5F86D2"/>
                </a:solidFill>
                <a:latin typeface="宋体" panose="02010600030101010101" pitchFamily="2" charset="-122"/>
                <a:ea typeface="宋体" panose="02010600030101010101" pitchFamily="2" charset="-122"/>
              </a:rPr>
              <a:t>AC 电源接口</a:t>
            </a:r>
            <a:r>
              <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：用于连接外部220V</a:t>
            </a:r>
            <a:r>
              <a:rPr kumimoji="1" lang="zh-CN" altLang="en-US"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交流</a:t>
            </a:r>
            <a:r>
              <a:rPr kumimoji="1" lang="en-US" altLang="zh-CN" sz="1600" b="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输入</a:t>
            </a:r>
            <a:endPar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14" name="表格 13"/>
          <p:cNvGraphicFramePr>
            <a:graphicFrameLocks noGrp="1"/>
          </p:cNvGraphicFramePr>
          <p:nvPr>
            <p:custDataLst>
              <p:tags r:id="rId1"/>
            </p:custDataLst>
          </p:nvPr>
        </p:nvGraphicFramePr>
        <p:xfrm>
          <a:off x="677256" y="4546779"/>
          <a:ext cx="10095230" cy="1513205"/>
        </p:xfrm>
        <a:graphic>
          <a:graphicData uri="http://schemas.openxmlformats.org/drawingml/2006/table">
            <a:tbl>
              <a:tblPr firstRow="1" bandRow="1">
                <a:tableStyleId>{5C22544A-7EE6-4342-B048-85BDC9FD1C3A}</a:tableStyleId>
              </a:tblPr>
              <a:tblGrid>
                <a:gridCol w="1884680"/>
                <a:gridCol w="1885315"/>
                <a:gridCol w="1373505"/>
                <a:gridCol w="3212465"/>
                <a:gridCol w="1739265"/>
              </a:tblGrid>
              <a:tr h="365760">
                <a:tc>
                  <a:txBody>
                    <a:bodyPr/>
                    <a:lstStyle/>
                    <a:p>
                      <a:pPr algn="ctr"/>
                      <a:r>
                        <a:rPr lang="zh-CN" altLang="en-US" sz="1200" dirty="0">
                          <a:solidFill>
                            <a:schemeClr val="tx1"/>
                          </a:solidFill>
                        </a:rPr>
                        <a:t>型号</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器件类型</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使用位置</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作用</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封装</a:t>
                      </a:r>
                      <a:endParaRPr lang="zh-CN" altLang="en-US" sz="1200" dirty="0">
                        <a:solidFill>
                          <a:schemeClr val="tx1"/>
                        </a:solidFill>
                      </a:endParaRPr>
                    </a:p>
                  </a:txBody>
                  <a:tcPr anchor="ctr">
                    <a:noFill/>
                  </a:tcPr>
                </a:tc>
              </a:tr>
              <a:tr h="365760">
                <a:tc>
                  <a:txBody>
                    <a:bodyPr/>
                    <a:lstStyle/>
                    <a:p>
                      <a:pPr algn="ctr"/>
                      <a:r>
                        <a:rPr lang="en-US" sz="1200" dirty="0">
                          <a:solidFill>
                            <a:schemeClr val="tx1"/>
                          </a:solidFill>
                        </a:rPr>
                        <a:t>2R600L</a:t>
                      </a:r>
                      <a:endParaRPr lang="en-US" sz="1200" dirty="0">
                        <a:solidFill>
                          <a:schemeClr val="tx1"/>
                        </a:solidFill>
                      </a:endParaRPr>
                    </a:p>
                  </a:txBody>
                  <a:tcPr anchor="ctr">
                    <a:noFill/>
                  </a:tcPr>
                </a:tc>
                <a:tc>
                  <a:txBody>
                    <a:bodyPr/>
                    <a:lstStyle/>
                    <a:p>
                      <a:pPr algn="ctr"/>
                      <a:r>
                        <a:rPr lang="en-US" sz="1200" dirty="0">
                          <a:solidFill>
                            <a:schemeClr val="tx1"/>
                          </a:solidFill>
                        </a:rPr>
                        <a:t>GDT</a:t>
                      </a:r>
                      <a:endParaRPr lang="en-US" sz="1200" dirty="0">
                        <a:solidFill>
                          <a:schemeClr val="tx1"/>
                        </a:solidFill>
                      </a:endParaRPr>
                    </a:p>
                  </a:txBody>
                  <a:tcPr anchor="ctr">
                    <a:noFill/>
                  </a:tcPr>
                </a:tc>
                <a:tc>
                  <a:txBody>
                    <a:bodyPr/>
                    <a:lstStyle/>
                    <a:p>
                      <a:pPr algn="ctr"/>
                      <a:r>
                        <a:rPr lang="zh-CN" altLang="en-US" sz="1200" dirty="0">
                          <a:solidFill>
                            <a:schemeClr val="tx1"/>
                          </a:solidFill>
                        </a:rPr>
                        <a:t>电源接口</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浪涌，防雷（户外产品，关注续流问题）</a:t>
                      </a:r>
                      <a:endParaRPr lang="zh-CN" altLang="en-US" sz="1200" dirty="0">
                        <a:solidFill>
                          <a:schemeClr val="tx1"/>
                        </a:solidFill>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2RXXXL</a:t>
                      </a:r>
                      <a:endParaRPr lang="en-US" sz="1200" dirty="0">
                        <a:solidFill>
                          <a:schemeClr val="tx1"/>
                        </a:solidFill>
                        <a:cs typeface="+mn-ea"/>
                      </a:endParaRPr>
                    </a:p>
                  </a:txBody>
                  <a:tcPr anchor="ctr">
                    <a:noFill/>
                  </a:tcPr>
                </a:tc>
              </a:tr>
              <a:tr h="391160">
                <a:tc>
                  <a:txBody>
                    <a:bodyPr/>
                    <a:lstStyle/>
                    <a:p>
                      <a:pPr algn="ctr"/>
                      <a:r>
                        <a:rPr lang="en-US" sz="1200" dirty="0">
                          <a:solidFill>
                            <a:schemeClr val="tx1"/>
                          </a:solidFill>
                        </a:rPr>
                        <a:t>14D561K/14D511K</a:t>
                      </a:r>
                      <a:endParaRPr lang="en-US" sz="1200" dirty="0">
                        <a:solidFill>
                          <a:schemeClr val="tx1"/>
                        </a:solidFill>
                      </a:endParaRPr>
                    </a:p>
                  </a:txBody>
                  <a:tcPr anchor="ctr">
                    <a:noFill/>
                  </a:tcPr>
                </a:tc>
                <a:tc>
                  <a:txBody>
                    <a:bodyPr/>
                    <a:lstStyle/>
                    <a:p>
                      <a:pPr algn="ctr"/>
                      <a:r>
                        <a:rPr lang="en-US" sz="1200" dirty="0">
                          <a:solidFill>
                            <a:schemeClr val="tx1"/>
                          </a:solidFill>
                        </a:rPr>
                        <a:t>MOV</a:t>
                      </a:r>
                      <a:endParaRPr lang="en-US" altLang="en-US" sz="1200" dirty="0">
                        <a:solidFill>
                          <a:schemeClr val="tx1"/>
                        </a:solidFill>
                      </a:endParaRPr>
                    </a:p>
                  </a:txBody>
                  <a:tcPr anchor="ctr">
                    <a:noFill/>
                  </a:tcPr>
                </a:tc>
                <a:tc>
                  <a:txBody>
                    <a:bodyPr/>
                    <a:lstStyle/>
                    <a:p>
                      <a:pPr algn="ctr"/>
                      <a:r>
                        <a:rPr lang="zh-CN" altLang="en-US" sz="1200" dirty="0">
                          <a:solidFill>
                            <a:schemeClr val="tx1"/>
                          </a:solidFill>
                        </a:rPr>
                        <a:t>电源接口</a:t>
                      </a:r>
                      <a:endParaRPr lang="zh-CN" altLang="en-US" sz="1200" dirty="0">
                        <a:solidFill>
                          <a:schemeClr val="tx1"/>
                        </a:solidFill>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tx1"/>
                          </a:solidFill>
                        </a:rPr>
                        <a:t>浪涌，防雷</a:t>
                      </a:r>
                      <a:endParaRPr lang="zh-CN" altLang="en-US" sz="1200" dirty="0">
                        <a:solidFill>
                          <a:schemeClr val="tx1"/>
                        </a:solidFill>
                      </a:endParaRPr>
                    </a:p>
                  </a:txBody>
                  <a:tcPr anchor="ctr">
                    <a:noFill/>
                  </a:tcPr>
                </a:tc>
                <a:tc>
                  <a:txBody>
                    <a:bodyPr/>
                    <a:lstStyle/>
                    <a:p>
                      <a:pPr algn="ctr"/>
                      <a:r>
                        <a:rPr lang="en-US" sz="1200" dirty="0">
                          <a:solidFill>
                            <a:schemeClr val="tx1"/>
                          </a:solidFill>
                        </a:rPr>
                        <a:t>14D</a:t>
                      </a:r>
                      <a:endParaRPr lang="en-US" altLang="en-US" sz="1200" dirty="0">
                        <a:solidFill>
                          <a:schemeClr val="tx1"/>
                        </a:solidFill>
                        <a:ea typeface="宋体" panose="02010600030101010101" pitchFamily="2" charset="-122"/>
                      </a:endParaRPr>
                    </a:p>
                  </a:txBody>
                  <a:tcPr anchor="ctr">
                    <a:noFill/>
                  </a:tcPr>
                </a:tc>
              </a:tr>
              <a:tr h="390525">
                <a:tc>
                  <a:txBody>
                    <a:bodyPr/>
                    <a:lstStyle/>
                    <a:p>
                      <a:pPr algn="ctr">
                        <a:buNone/>
                      </a:pPr>
                      <a:r>
                        <a:rPr lang="en-US" altLang="en-US" sz="1200" dirty="0" err="1">
                          <a:solidFill>
                            <a:schemeClr val="tx1"/>
                          </a:solidFill>
                        </a:rPr>
                        <a:t>CMZ</a:t>
                      </a:r>
                      <a:r>
                        <a:rPr lang="en-US" altLang="en-US" sz="1200" dirty="0">
                          <a:solidFill>
                            <a:schemeClr val="tx1"/>
                          </a:solidFill>
                        </a:rPr>
                        <a:t>/CML</a:t>
                      </a:r>
                      <a:endParaRPr lang="en-US" altLang="en-US" sz="1200" dirty="0">
                        <a:solidFill>
                          <a:schemeClr val="tx1"/>
                        </a:solidFill>
                      </a:endParaRPr>
                    </a:p>
                  </a:txBody>
                  <a:tcPr anchor="ctr">
                    <a:noFill/>
                  </a:tcPr>
                </a:tc>
                <a:tc>
                  <a:txBody>
                    <a:bodyPr/>
                    <a:lstStyle/>
                    <a:p>
                      <a:pPr algn="ctr">
                        <a:buNone/>
                      </a:pPr>
                      <a:r>
                        <a:rPr lang="en-US" altLang="en-US" sz="1200" dirty="0">
                          <a:solidFill>
                            <a:schemeClr val="tx1"/>
                          </a:solidFill>
                        </a:rPr>
                        <a:t>EMI </a:t>
                      </a:r>
                      <a:r>
                        <a:rPr lang="zh-CN" altLang="en-US" sz="1200" dirty="0">
                          <a:solidFill>
                            <a:schemeClr val="tx1"/>
                          </a:solidFill>
                        </a:rPr>
                        <a:t>共模抑制器</a:t>
                      </a:r>
                      <a:endParaRPr lang="zh-CN" altLang="en-US" sz="1200" dirty="0">
                        <a:solidFill>
                          <a:schemeClr val="tx1"/>
                        </a:solidFill>
                      </a:endParaRPr>
                    </a:p>
                  </a:txBody>
                  <a:tcPr anchor="ctr">
                    <a:noFill/>
                  </a:tcPr>
                </a:tc>
                <a:tc>
                  <a:txBody>
                    <a:bodyPr/>
                    <a:lstStyle/>
                    <a:p>
                      <a:pPr algn="ctr">
                        <a:buNone/>
                      </a:pPr>
                      <a:r>
                        <a:rPr lang="zh-CN" altLang="en-US" sz="1200" dirty="0">
                          <a:solidFill>
                            <a:schemeClr val="tx1"/>
                          </a:solidFill>
                          <a:sym typeface="+mn-ea"/>
                        </a:rPr>
                        <a:t>电源接口</a:t>
                      </a:r>
                      <a:endParaRPr lang="zh-CN" altLang="en-US" sz="1200" dirty="0">
                        <a:solidFill>
                          <a:schemeClr val="tx1"/>
                        </a:solidFill>
                        <a:sym typeface="+mn-ea"/>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tx1"/>
                          </a:solidFill>
                        </a:rPr>
                        <a:t>共模抑制</a:t>
                      </a:r>
                      <a:endParaRPr lang="zh-CN" altLang="en-US" sz="1200" dirty="0">
                        <a:solidFill>
                          <a:schemeClr val="tx1"/>
                        </a:solidFill>
                      </a:endParaRPr>
                    </a:p>
                  </a:txBody>
                  <a:tcPr anchor="ctr">
                    <a:noFill/>
                  </a:tcPr>
                </a:tc>
                <a:tc>
                  <a:txBody>
                    <a:bodyPr/>
                    <a:lstStyle/>
                    <a:p>
                      <a:pPr algn="ctr">
                        <a:buNone/>
                      </a:pPr>
                      <a:r>
                        <a:rPr lang="en-US" altLang="zh-CN" sz="1200" dirty="0" err="1">
                          <a:solidFill>
                            <a:schemeClr val="tx1"/>
                          </a:solidFill>
                        </a:rPr>
                        <a:t>SMD</a:t>
                      </a:r>
                      <a:endParaRPr lang="en-US" altLang="zh-CN" sz="1200" dirty="0" err="1">
                        <a:solidFill>
                          <a:schemeClr val="tx1"/>
                        </a:solidFill>
                      </a:endParaRPr>
                    </a:p>
                  </a:txBody>
                  <a:tcPr anchor="ctr">
                    <a:noFill/>
                  </a:tcPr>
                </a:tc>
              </a:tr>
            </a:tbl>
          </a:graphicData>
        </a:graphic>
      </p:graphicFrame>
      <p:pic>
        <p:nvPicPr>
          <p:cNvPr id="16" name="图片 15"/>
          <p:cNvPicPr>
            <a:picLocks noChangeAspect="1"/>
          </p:cNvPicPr>
          <p:nvPr/>
        </p:nvPicPr>
        <p:blipFill>
          <a:blip r:embed="rId2"/>
          <a:stretch>
            <a:fillRect/>
          </a:stretch>
        </p:blipFill>
        <p:spPr>
          <a:xfrm>
            <a:off x="2315745" y="1432121"/>
            <a:ext cx="6456988" cy="2982376"/>
          </a:xfrm>
          <a:prstGeom prst="rect">
            <a:avLst/>
          </a:prstGeom>
        </p:spPr>
      </p:pic>
      <p:pic>
        <p:nvPicPr>
          <p:cNvPr id="19" name="图片 18" descr="YINT"/>
          <p:cNvPicPr>
            <a:picLocks noChangeAspect="1"/>
          </p:cNvPicPr>
          <p:nvPr/>
        </p:nvPicPr>
        <p:blipFill>
          <a:blip r:embed="rId3"/>
          <a:stretch>
            <a:fillRect/>
          </a:stretch>
        </p:blipFill>
        <p:spPr>
          <a:xfrm>
            <a:off x="9912350" y="476250"/>
            <a:ext cx="1392555" cy="3397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p:nvPr/>
        </p:nvSpPr>
        <p:spPr>
          <a:xfrm>
            <a:off x="882167" y="124924"/>
            <a:ext cx="10559797" cy="432000"/>
          </a:xfrm>
          <a:prstGeom prst="rect">
            <a:avLst/>
          </a:prstGeom>
          <a:noFill/>
          <a:ln>
            <a:noFill/>
          </a:ln>
        </p:spPr>
        <p:txBody>
          <a:bodyPr vert="horz" wrap="square" lIns="0" tIns="0" rIns="0" bIns="0" rtlCol="0" anchor="ctr"/>
          <a:lstStyle/>
          <a:p>
            <a:pPr>
              <a:lnSpc>
                <a:spcPct val="120000"/>
              </a:lnSpc>
            </a:pPr>
            <a:r>
              <a:rPr kumimoji="1" lang="en-US" altLang="zh-CN" sz="28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4.5.2 </a:t>
            </a:r>
            <a:r>
              <a:rPr kumimoji="1" lang="en-US" altLang="zh-CN" sz="2800" b="1" dirty="0">
                <a:ln w="12700">
                  <a:noFill/>
                </a:ln>
                <a:solidFill>
                  <a:srgbClr val="262626">
                    <a:alpha val="100000"/>
                  </a:srgbClr>
                </a:solidFill>
                <a:latin typeface="宋体" panose="02010600030101010101" pitchFamily="2" charset="-122"/>
                <a:ea typeface="宋体" panose="02010600030101010101" pitchFamily="2" charset="-122"/>
                <a:cs typeface="Source Han Sans CN Bold Bold" panose="020B0800000000000000" charset="-122"/>
              </a:rPr>
              <a:t>12V/24V DC</a:t>
            </a:r>
            <a:r>
              <a:rPr kumimoji="1" lang="zh-CN" altLang="en-US" sz="2800" b="1" dirty="0">
                <a:ln w="12700">
                  <a:noFill/>
                </a:ln>
                <a:solidFill>
                  <a:srgbClr val="262626">
                    <a:alpha val="100000"/>
                  </a:srgbClr>
                </a:solidFill>
                <a:latin typeface="宋体" panose="02010600030101010101" pitchFamily="2" charset="-122"/>
                <a:ea typeface="宋体" panose="02010600030101010101" pitchFamily="2" charset="-122"/>
                <a:cs typeface="Source Han Sans CN Bold Bold" panose="020B0800000000000000" charset="-122"/>
              </a:rPr>
              <a:t>电源</a:t>
            </a:r>
            <a:r>
              <a:rPr kumimoji="1" lang="en-US" altLang="zh-CN" sz="2800" b="1" dirty="0" err="1">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rPr>
              <a:t>接口EMC</a:t>
            </a:r>
            <a:r>
              <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rPr>
              <a:t>及可靠性设计</a:t>
            </a:r>
            <a:endPar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endParaRPr>
          </a:p>
        </p:txBody>
      </p:sp>
      <p:sp>
        <p:nvSpPr>
          <p:cNvPr id="10"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
        <p:nvSpPr>
          <p:cNvPr id="9" name="灯片编号占位符 1"/>
          <p:cNvSpPr txBox="1"/>
          <p:nvPr/>
        </p:nvSpPr>
        <p:spPr>
          <a:xfrm>
            <a:off x="8877600" y="6314400"/>
            <a:ext cx="2700000" cy="316800"/>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fld>
            <a:endParaRPr lang="zh-CN" altLang="en-US"/>
          </a:p>
        </p:txBody>
      </p:sp>
      <p:sp>
        <p:nvSpPr>
          <p:cNvPr id="12" name="文本框 11"/>
          <p:cNvSpPr txBox="1"/>
          <p:nvPr/>
        </p:nvSpPr>
        <p:spPr>
          <a:xfrm>
            <a:off x="882167" y="1150447"/>
            <a:ext cx="9704070" cy="338554"/>
          </a:xfrm>
          <a:prstGeom prst="rect">
            <a:avLst/>
          </a:prstGeom>
        </p:spPr>
        <p:txBody>
          <a:bodyPr wrap="square">
            <a:spAutoFit/>
          </a:bodyPr>
          <a:lstStyle/>
          <a:p>
            <a:r>
              <a:rPr kumimoji="1" lang="en-US" altLang="zh-CN" sz="1600" b="1" dirty="0">
                <a:ln w="12700">
                  <a:noFill/>
                </a:ln>
                <a:solidFill>
                  <a:srgbClr val="5F86D2"/>
                </a:solidFill>
                <a:latin typeface="宋体" panose="02010600030101010101" pitchFamily="2" charset="-122"/>
                <a:ea typeface="宋体" panose="02010600030101010101" pitchFamily="2" charset="-122"/>
              </a:rPr>
              <a:t>DC </a:t>
            </a:r>
            <a:r>
              <a:rPr kumimoji="1" lang="en-US" altLang="zh-CN" sz="1600" b="1" dirty="0" err="1">
                <a:ln w="12700">
                  <a:noFill/>
                </a:ln>
                <a:solidFill>
                  <a:srgbClr val="5F86D2"/>
                </a:solidFill>
                <a:latin typeface="宋体" panose="02010600030101010101" pitchFamily="2" charset="-122"/>
                <a:ea typeface="宋体" panose="02010600030101010101" pitchFamily="2" charset="-122"/>
              </a:rPr>
              <a:t>电源接口</a:t>
            </a:r>
            <a:r>
              <a:rPr kumimoji="1" lang="en-US" altLang="zh-CN" sz="1600" b="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160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用于连接外部</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Source Han Sans CN Bold Bold" panose="020B0800000000000000" charset="-122"/>
              </a:rPr>
              <a:t> 12V/24V</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Source Han Sans CN Bold Bold" panose="020B0800000000000000" charset="-122"/>
              </a:rPr>
              <a:t> </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cs typeface="Source Han Sans CN Bold Bold" panose="020B0800000000000000" charset="-122"/>
              </a:rPr>
              <a:t>DC</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cs typeface="Source Han Sans CN Bold Bold" panose="020B0800000000000000" charset="-122"/>
              </a:rPr>
              <a:t>电源</a:t>
            </a:r>
            <a:r>
              <a:rPr kumimoji="1" lang="en-US" altLang="zh-CN" sz="160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输入</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 支持离线使用（如患者移动时）。</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endParaRPr>
          </a:p>
        </p:txBody>
      </p:sp>
      <p:graphicFrame>
        <p:nvGraphicFramePr>
          <p:cNvPr id="14" name="表格 13"/>
          <p:cNvGraphicFramePr>
            <a:graphicFrameLocks noGrp="1"/>
          </p:cNvGraphicFramePr>
          <p:nvPr>
            <p:custDataLst>
              <p:tags r:id="rId1"/>
            </p:custDataLst>
          </p:nvPr>
        </p:nvGraphicFramePr>
        <p:xfrm>
          <a:off x="1075187" y="4695354"/>
          <a:ext cx="10095230" cy="1903730"/>
        </p:xfrm>
        <a:graphic>
          <a:graphicData uri="http://schemas.openxmlformats.org/drawingml/2006/table">
            <a:tbl>
              <a:tblPr firstRow="1" bandRow="1">
                <a:tableStyleId>{5C22544A-7EE6-4342-B048-85BDC9FD1C3A}</a:tableStyleId>
              </a:tblPr>
              <a:tblGrid>
                <a:gridCol w="1884680"/>
                <a:gridCol w="1885315"/>
                <a:gridCol w="1373505"/>
                <a:gridCol w="3212465"/>
                <a:gridCol w="1739265"/>
              </a:tblGrid>
              <a:tr h="365760">
                <a:tc>
                  <a:txBody>
                    <a:bodyPr/>
                    <a:lstStyle/>
                    <a:p>
                      <a:pPr algn="ctr"/>
                      <a:r>
                        <a:rPr lang="zh-CN" altLang="en-US" sz="1200" dirty="0">
                          <a:solidFill>
                            <a:schemeClr val="tx1"/>
                          </a:solidFill>
                        </a:rPr>
                        <a:t>型号</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器件类型</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使用位置</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作用</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封装</a:t>
                      </a:r>
                      <a:endParaRPr lang="zh-CN" altLang="en-US" sz="1200" dirty="0">
                        <a:solidFill>
                          <a:schemeClr val="tx1"/>
                        </a:solidFill>
                      </a:endParaRPr>
                    </a:p>
                  </a:txBody>
                  <a:tcPr anchor="ctr">
                    <a:noFill/>
                  </a:tcPr>
                </a:tc>
              </a:tr>
              <a:tr h="365760">
                <a:tc>
                  <a:txBody>
                    <a:bodyPr/>
                    <a:lstStyle/>
                    <a:p>
                      <a:pPr algn="ctr"/>
                      <a:r>
                        <a:rPr lang="en-US" sz="1200" dirty="0">
                          <a:solidFill>
                            <a:schemeClr val="tx1"/>
                          </a:solidFill>
                        </a:rPr>
                        <a:t>2R090L</a:t>
                      </a:r>
                      <a:endParaRPr lang="en-US" sz="1200" dirty="0">
                        <a:solidFill>
                          <a:schemeClr val="tx1"/>
                        </a:solidFill>
                      </a:endParaRPr>
                    </a:p>
                  </a:txBody>
                  <a:tcPr anchor="ctr">
                    <a:noFill/>
                  </a:tcPr>
                </a:tc>
                <a:tc>
                  <a:txBody>
                    <a:bodyPr/>
                    <a:lstStyle/>
                    <a:p>
                      <a:pPr algn="ctr"/>
                      <a:r>
                        <a:rPr lang="en-US" sz="1200" dirty="0">
                          <a:solidFill>
                            <a:schemeClr val="tx1"/>
                          </a:solidFill>
                        </a:rPr>
                        <a:t>GDT</a:t>
                      </a:r>
                      <a:endParaRPr lang="en-US" sz="1200" dirty="0">
                        <a:solidFill>
                          <a:schemeClr val="tx1"/>
                        </a:solidFill>
                      </a:endParaRPr>
                    </a:p>
                  </a:txBody>
                  <a:tcPr anchor="ctr">
                    <a:noFill/>
                  </a:tcPr>
                </a:tc>
                <a:tc>
                  <a:txBody>
                    <a:bodyPr/>
                    <a:lstStyle/>
                    <a:p>
                      <a:pPr algn="ctr"/>
                      <a:r>
                        <a:rPr lang="zh-CN" altLang="en-US" sz="1200" dirty="0">
                          <a:solidFill>
                            <a:schemeClr val="tx1"/>
                          </a:solidFill>
                        </a:rPr>
                        <a:t>电源接口</a:t>
                      </a:r>
                      <a:endParaRPr lang="zh-CN" altLang="en-US" sz="1200" dirty="0">
                        <a:solidFill>
                          <a:schemeClr val="tx1"/>
                        </a:solidFill>
                      </a:endParaRPr>
                    </a:p>
                  </a:txBody>
                  <a:tcPr anchor="ctr">
                    <a:noFill/>
                  </a:tcPr>
                </a:tc>
                <a:tc>
                  <a:txBody>
                    <a:bodyPr/>
                    <a:lstStyle/>
                    <a:p>
                      <a:pPr algn="ctr"/>
                      <a:r>
                        <a:rPr lang="zh-CN" altLang="en-US" sz="1200" dirty="0">
                          <a:solidFill>
                            <a:schemeClr val="tx1"/>
                          </a:solidFill>
                        </a:rPr>
                        <a:t>浪涌，防雷（户外产品，关注续流问题）</a:t>
                      </a:r>
                      <a:endParaRPr lang="zh-CN" altLang="en-US" sz="1200" dirty="0">
                        <a:solidFill>
                          <a:schemeClr val="tx1"/>
                        </a:solidFill>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2RXXXL</a:t>
                      </a:r>
                      <a:endParaRPr lang="en-US" sz="1200" dirty="0">
                        <a:solidFill>
                          <a:schemeClr val="tx1"/>
                        </a:solidFill>
                        <a:cs typeface="+mn-ea"/>
                      </a:endParaRPr>
                    </a:p>
                  </a:txBody>
                  <a:tcPr anchor="ctr">
                    <a:noFill/>
                  </a:tcPr>
                </a:tc>
              </a:tr>
              <a:tr h="391160">
                <a:tc>
                  <a:txBody>
                    <a:bodyPr/>
                    <a:lstStyle/>
                    <a:p>
                      <a:pPr algn="ctr"/>
                      <a:r>
                        <a:rPr lang="en-US" sz="1200" dirty="0">
                          <a:solidFill>
                            <a:schemeClr val="tx1"/>
                          </a:solidFill>
                        </a:rPr>
                        <a:t>20D820K</a:t>
                      </a:r>
                      <a:endParaRPr lang="en-US" sz="1200" dirty="0">
                        <a:solidFill>
                          <a:schemeClr val="tx1"/>
                        </a:solidFill>
                      </a:endParaRPr>
                    </a:p>
                  </a:txBody>
                  <a:tcPr anchor="ctr">
                    <a:noFill/>
                  </a:tcPr>
                </a:tc>
                <a:tc>
                  <a:txBody>
                    <a:bodyPr/>
                    <a:lstStyle/>
                    <a:p>
                      <a:pPr algn="ctr"/>
                      <a:r>
                        <a:rPr lang="en-US" sz="1200" dirty="0">
                          <a:solidFill>
                            <a:schemeClr val="tx1"/>
                          </a:solidFill>
                        </a:rPr>
                        <a:t>MOV</a:t>
                      </a:r>
                      <a:endParaRPr lang="en-US" altLang="en-US" sz="1200" dirty="0">
                        <a:solidFill>
                          <a:schemeClr val="tx1"/>
                        </a:solidFill>
                      </a:endParaRPr>
                    </a:p>
                  </a:txBody>
                  <a:tcPr anchor="ctr">
                    <a:noFill/>
                  </a:tcPr>
                </a:tc>
                <a:tc>
                  <a:txBody>
                    <a:bodyPr/>
                    <a:lstStyle/>
                    <a:p>
                      <a:pPr algn="ctr"/>
                      <a:r>
                        <a:rPr lang="zh-CN" altLang="en-US" sz="1200" dirty="0">
                          <a:solidFill>
                            <a:schemeClr val="tx1"/>
                          </a:solidFill>
                        </a:rPr>
                        <a:t>电源接口</a:t>
                      </a:r>
                      <a:endParaRPr lang="zh-CN" altLang="en-US" sz="1200" dirty="0">
                        <a:solidFill>
                          <a:schemeClr val="tx1"/>
                        </a:solidFill>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tx1"/>
                          </a:solidFill>
                        </a:rPr>
                        <a:t>浪涌，防雷</a:t>
                      </a:r>
                      <a:endParaRPr lang="zh-CN" altLang="en-US" sz="1200" dirty="0">
                        <a:solidFill>
                          <a:schemeClr val="tx1"/>
                        </a:solidFill>
                      </a:endParaRPr>
                    </a:p>
                  </a:txBody>
                  <a:tcPr anchor="ctr">
                    <a:noFill/>
                  </a:tcPr>
                </a:tc>
                <a:tc>
                  <a:txBody>
                    <a:bodyPr/>
                    <a:lstStyle/>
                    <a:p>
                      <a:pPr algn="ctr"/>
                      <a:r>
                        <a:rPr lang="en-US" sz="1200" dirty="0">
                          <a:solidFill>
                            <a:schemeClr val="tx1"/>
                          </a:solidFill>
                        </a:rPr>
                        <a:t>20D</a:t>
                      </a:r>
                      <a:endParaRPr lang="en-US" altLang="en-US" sz="1200" dirty="0">
                        <a:solidFill>
                          <a:schemeClr val="tx1"/>
                        </a:solidFill>
                        <a:ea typeface="宋体" panose="02010600030101010101" pitchFamily="2" charset="-122"/>
                      </a:endParaRPr>
                    </a:p>
                  </a:txBody>
                  <a:tcPr anchor="ctr">
                    <a:noFill/>
                  </a:tcPr>
                </a:tc>
              </a:tr>
              <a:tr h="390525">
                <a:tc>
                  <a:txBody>
                    <a:bodyPr/>
                    <a:lstStyle/>
                    <a:p>
                      <a:pPr algn="ctr">
                        <a:buNone/>
                      </a:pPr>
                      <a:r>
                        <a:rPr lang="en-US" altLang="en-US" sz="1200" dirty="0">
                          <a:solidFill>
                            <a:schemeClr val="tx1"/>
                          </a:solidFill>
                        </a:rPr>
                        <a:t>CMZ7060A-701T</a:t>
                      </a:r>
                      <a:endParaRPr lang="en-US" altLang="en-US" sz="1200" dirty="0">
                        <a:solidFill>
                          <a:schemeClr val="tx1"/>
                        </a:solidFill>
                      </a:endParaRPr>
                    </a:p>
                  </a:txBody>
                  <a:tcPr anchor="ctr">
                    <a:noFill/>
                  </a:tcPr>
                </a:tc>
                <a:tc>
                  <a:txBody>
                    <a:bodyPr/>
                    <a:lstStyle/>
                    <a:p>
                      <a:pPr algn="ctr">
                        <a:buNone/>
                      </a:pPr>
                      <a:r>
                        <a:rPr lang="en-US" altLang="en-US" sz="1200" dirty="0">
                          <a:solidFill>
                            <a:schemeClr val="tx1"/>
                          </a:solidFill>
                        </a:rPr>
                        <a:t>EMI </a:t>
                      </a:r>
                      <a:r>
                        <a:rPr lang="zh-CN" altLang="en-US" sz="1200" dirty="0">
                          <a:solidFill>
                            <a:schemeClr val="tx1"/>
                          </a:solidFill>
                        </a:rPr>
                        <a:t>共模抑制器</a:t>
                      </a:r>
                      <a:endParaRPr lang="zh-CN" altLang="en-US" sz="1200" dirty="0">
                        <a:solidFill>
                          <a:schemeClr val="tx1"/>
                        </a:solidFill>
                      </a:endParaRPr>
                    </a:p>
                  </a:txBody>
                  <a:tcPr anchor="ctr">
                    <a:noFill/>
                  </a:tcPr>
                </a:tc>
                <a:tc>
                  <a:txBody>
                    <a:bodyPr/>
                    <a:lstStyle/>
                    <a:p>
                      <a:pPr algn="ctr">
                        <a:buNone/>
                      </a:pPr>
                      <a:r>
                        <a:rPr lang="zh-CN" altLang="en-US" sz="1200" dirty="0">
                          <a:solidFill>
                            <a:schemeClr val="tx1"/>
                          </a:solidFill>
                          <a:sym typeface="+mn-ea"/>
                        </a:rPr>
                        <a:t>电源接口</a:t>
                      </a:r>
                      <a:endParaRPr lang="zh-CN" altLang="en-US" sz="1200" dirty="0">
                        <a:solidFill>
                          <a:schemeClr val="tx1"/>
                        </a:solidFill>
                        <a:sym typeface="+mn-ea"/>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tx1"/>
                          </a:solidFill>
                        </a:rPr>
                        <a:t>共模抑制</a:t>
                      </a:r>
                      <a:endParaRPr lang="zh-CN" altLang="en-US" sz="1200" dirty="0">
                        <a:solidFill>
                          <a:schemeClr val="tx1"/>
                        </a:solidFill>
                      </a:endParaRPr>
                    </a:p>
                  </a:txBody>
                  <a:tcPr anchor="ctr">
                    <a:noFill/>
                  </a:tcPr>
                </a:tc>
                <a:tc>
                  <a:txBody>
                    <a:bodyPr/>
                    <a:lstStyle/>
                    <a:p>
                      <a:pPr algn="ctr">
                        <a:buNone/>
                      </a:pPr>
                      <a:r>
                        <a:rPr lang="en-US" altLang="zh-CN" sz="1200" dirty="0">
                          <a:solidFill>
                            <a:schemeClr val="tx1"/>
                          </a:solidFill>
                        </a:rPr>
                        <a:t>7060</a:t>
                      </a:r>
                      <a:endParaRPr lang="en-US" altLang="zh-CN" sz="1200" dirty="0">
                        <a:solidFill>
                          <a:schemeClr val="tx1"/>
                        </a:solidFill>
                      </a:endParaRPr>
                    </a:p>
                  </a:txBody>
                  <a:tcPr anchor="ctr">
                    <a:noFill/>
                  </a:tcPr>
                </a:tc>
              </a:tr>
              <a:tr h="390525">
                <a:tc>
                  <a:txBody>
                    <a:bodyPr/>
                    <a:lstStyle/>
                    <a:p>
                      <a:pPr algn="ctr">
                        <a:buNone/>
                      </a:pPr>
                      <a:r>
                        <a:rPr lang="en-US" altLang="en-US" sz="1200" dirty="0">
                          <a:solidFill>
                            <a:schemeClr val="tx1"/>
                          </a:solidFill>
                        </a:rPr>
                        <a:t>SMBJ15CA/SMBJ28CA</a:t>
                      </a:r>
                      <a:endParaRPr lang="en-US" altLang="en-US" sz="1200" dirty="0">
                        <a:solidFill>
                          <a:schemeClr val="tx1"/>
                        </a:solidFill>
                      </a:endParaRPr>
                    </a:p>
                  </a:txBody>
                  <a:tcPr anchor="ctr">
                    <a:noFill/>
                  </a:tcPr>
                </a:tc>
                <a:tc>
                  <a:txBody>
                    <a:bodyPr/>
                    <a:lstStyle/>
                    <a:p>
                      <a:pPr algn="ctr">
                        <a:buNone/>
                      </a:pPr>
                      <a:r>
                        <a:rPr lang="en-US" altLang="zh-CN" sz="1200" dirty="0">
                          <a:solidFill>
                            <a:schemeClr val="tx1"/>
                          </a:solidFill>
                        </a:rPr>
                        <a:t>TVS</a:t>
                      </a:r>
                      <a:endParaRPr lang="en-US" altLang="zh-CN" sz="1200" dirty="0">
                        <a:solidFill>
                          <a:schemeClr val="tx1"/>
                        </a:solidFill>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tx1"/>
                          </a:solidFill>
                          <a:sym typeface="+mn-ea"/>
                        </a:rPr>
                        <a:t>电源接口</a:t>
                      </a:r>
                      <a:endParaRPr lang="zh-CN" altLang="en-US" sz="1200" dirty="0">
                        <a:solidFill>
                          <a:schemeClr val="tx1"/>
                        </a:solidFill>
                        <a:sym typeface="+mn-ea"/>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dirty="0">
                          <a:solidFill>
                            <a:schemeClr val="tx1"/>
                          </a:solidFill>
                        </a:rPr>
                        <a:t>浪涌，抛负载</a:t>
                      </a:r>
                      <a:endParaRPr lang="zh-CN" altLang="en-US" sz="1200" dirty="0">
                        <a:solidFill>
                          <a:schemeClr val="tx1"/>
                        </a:solidFill>
                      </a:endParaRPr>
                    </a:p>
                  </a:txBody>
                  <a:tcPr anchor="ctr">
                    <a:noFill/>
                  </a:tcPr>
                </a:tc>
                <a:tc>
                  <a:txBody>
                    <a:bodyPr/>
                    <a:lstStyle/>
                    <a:p>
                      <a:pPr algn="ctr">
                        <a:buNone/>
                      </a:pPr>
                      <a:r>
                        <a:rPr lang="en-US" altLang="zh-CN" sz="1200" dirty="0">
                          <a:solidFill>
                            <a:schemeClr val="tx1"/>
                          </a:solidFill>
                        </a:rPr>
                        <a:t>SMB</a:t>
                      </a:r>
                      <a:endParaRPr lang="en-US" altLang="zh-CN" sz="1200" dirty="0">
                        <a:solidFill>
                          <a:schemeClr val="tx1"/>
                        </a:solidFill>
                      </a:endParaRPr>
                    </a:p>
                  </a:txBody>
                  <a:tcPr anchor="ctr">
                    <a:noFill/>
                  </a:tcPr>
                </a:tc>
              </a:tr>
            </a:tbl>
          </a:graphicData>
        </a:graphic>
      </p:graphicFrame>
      <p:pic>
        <p:nvPicPr>
          <p:cNvPr id="19" name="图片 18"/>
          <p:cNvPicPr>
            <a:picLocks noChangeAspect="1"/>
          </p:cNvPicPr>
          <p:nvPr/>
        </p:nvPicPr>
        <p:blipFill>
          <a:blip r:embed="rId2"/>
          <a:stretch>
            <a:fillRect/>
          </a:stretch>
        </p:blipFill>
        <p:spPr>
          <a:xfrm>
            <a:off x="2308480" y="1489001"/>
            <a:ext cx="7200631" cy="3098405"/>
          </a:xfrm>
          <a:prstGeom prst="rect">
            <a:avLst/>
          </a:prstGeom>
        </p:spPr>
      </p:pic>
      <p:pic>
        <p:nvPicPr>
          <p:cNvPr id="16" name="图片 15" descr="YINT"/>
          <p:cNvPicPr>
            <a:picLocks noChangeAspect="1"/>
          </p:cNvPicPr>
          <p:nvPr/>
        </p:nvPicPr>
        <p:blipFill>
          <a:blip r:embed="rId3"/>
          <a:stretch>
            <a:fillRect/>
          </a:stretch>
        </p:blipFill>
        <p:spPr>
          <a:xfrm>
            <a:off x="9912350" y="476250"/>
            <a:ext cx="1392555" cy="3397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
        <p:nvSpPr>
          <p:cNvPr id="9" name="标题 1"/>
          <p:cNvSpPr txBox="1"/>
          <p:nvPr/>
        </p:nvSpPr>
        <p:spPr>
          <a:xfrm>
            <a:off x="795992" y="100960"/>
            <a:ext cx="10338114" cy="468000"/>
          </a:xfrm>
          <a:prstGeom prst="rect">
            <a:avLst/>
          </a:prstGeom>
          <a:noFill/>
          <a:ln cap="sq">
            <a:noFill/>
          </a:ln>
        </p:spPr>
        <p:txBody>
          <a:bodyPr vert="horz" wrap="square" lIns="0" tIns="0" rIns="0" bIns="0" rtlCol="0" anchor="ctr"/>
          <a:lstStyle/>
          <a:p>
            <a:pPr>
              <a:lnSpc>
                <a:spcPct val="130000"/>
              </a:lnSpc>
            </a:pPr>
            <a:r>
              <a:rPr kumimoji="1" lang="en-US" altLang="zh-CN" sz="28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4.5.3 </a:t>
            </a:r>
            <a:r>
              <a:rPr kumimoji="1" lang="en-US" altLang="zh-CN"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GPIO/ UART/ I</a:t>
            </a:r>
            <a:r>
              <a:rPr kumimoji="1" lang="en-US" altLang="zh-CN" sz="2800" b="1" baseline="30000"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2</a:t>
            </a:r>
            <a:r>
              <a:rPr kumimoji="1" lang="en-US" altLang="zh-CN"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C</a:t>
            </a:r>
            <a:r>
              <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接口</a:t>
            </a:r>
            <a:r>
              <a:rPr kumimoji="1" lang="en-US" altLang="zh-CN" sz="2800" b="1" dirty="0" err="1">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EMC及</a:t>
            </a:r>
            <a:r>
              <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热插拔</a:t>
            </a:r>
            <a:r>
              <a:rPr kumimoji="1" lang="en-US" altLang="zh-CN" sz="2800" b="1" dirty="0" err="1">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可靠性设计</a:t>
            </a:r>
            <a:endParaRPr kumimoji="1" lang="zh-CN" altLang="en-US" dirty="0"/>
          </a:p>
        </p:txBody>
      </p:sp>
      <p:sp>
        <p:nvSpPr>
          <p:cNvPr id="11" name="文本框 10"/>
          <p:cNvSpPr txBox="1"/>
          <p:nvPr/>
        </p:nvSpPr>
        <p:spPr>
          <a:xfrm>
            <a:off x="878577" y="1302041"/>
            <a:ext cx="8165465" cy="337185"/>
          </a:xfrm>
          <a:prstGeom prst="rect">
            <a:avLst/>
          </a:prstGeom>
        </p:spPr>
        <p:txBody>
          <a:bodyPr wrap="square">
            <a:spAutoFit/>
          </a:bodyPr>
          <a:lstStyle/>
          <a:p>
            <a:pPr marL="0" algn="l">
              <a:buClrTx/>
              <a:buSzTx/>
              <a:buFontTx/>
            </a:pPr>
            <a:r>
              <a:rPr kumimoji="1" lang="en-US" altLang="zh-CN" sz="1600" b="1" dirty="0">
                <a:ln w="12700">
                  <a:noFill/>
                </a:ln>
                <a:solidFill>
                  <a:srgbClr val="5F86D2"/>
                </a:solidFill>
                <a:latin typeface="宋体" panose="02010600030101010101" pitchFamily="2" charset="-122"/>
                <a:ea typeface="宋体" panose="02010600030101010101" pitchFamily="2" charset="-122"/>
              </a:rPr>
              <a:t>GPIO </a:t>
            </a:r>
            <a:r>
              <a:rPr kumimoji="1" lang="en-US" altLang="zh-CN" sz="1600" b="1" dirty="0" err="1">
                <a:ln w="12700">
                  <a:noFill/>
                </a:ln>
                <a:solidFill>
                  <a:srgbClr val="5F86D2"/>
                </a:solidFill>
                <a:latin typeface="宋体" panose="02010600030101010101" pitchFamily="2" charset="-122"/>
                <a:ea typeface="宋体" panose="02010600030101010101" pitchFamily="2" charset="-122"/>
              </a:rPr>
              <a:t>接口</a:t>
            </a:r>
            <a:r>
              <a:rPr kumimoji="1" lang="en-US" altLang="zh-CN" sz="1600" b="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（通用输入输出</a:t>
            </a:r>
            <a:r>
              <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1600" b="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用于连接传感器、执行器等外设，支持自定义编程控制</a:t>
            </a:r>
            <a:endPar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12" name="表格 11"/>
          <p:cNvGraphicFramePr>
            <a:graphicFrameLocks noGrp="1"/>
          </p:cNvGraphicFramePr>
          <p:nvPr/>
        </p:nvGraphicFramePr>
        <p:xfrm>
          <a:off x="2168184" y="4987452"/>
          <a:ext cx="7255511" cy="1112520"/>
        </p:xfrm>
        <a:graphic>
          <a:graphicData uri="http://schemas.openxmlformats.org/drawingml/2006/table">
            <a:tbl>
              <a:tblPr firstRow="1" bandRow="1">
                <a:tableStyleId>{5C22544A-7EE6-4342-B048-85BDC9FD1C3A}</a:tableStyleId>
              </a:tblPr>
              <a:tblGrid>
                <a:gridCol w="1728471"/>
                <a:gridCol w="1158240"/>
                <a:gridCol w="1422400"/>
                <a:gridCol w="1706880"/>
                <a:gridCol w="1239520"/>
              </a:tblGrid>
              <a:tr h="370840">
                <a:tc>
                  <a:txBody>
                    <a:bodyPr/>
                    <a:lstStyle/>
                    <a:p>
                      <a:pPr marL="0" marR="0" algn="ctr" rtl="0" eaLnBrk="1" fontAlgn="auto" latinLnBrk="0" hangingPunct="1">
                        <a:buClrTx/>
                        <a:buSzTx/>
                        <a:buFontTx/>
                        <a:buNone/>
                      </a:pPr>
                      <a:r>
                        <a:rPr lang="zh-CN" altLang="en-US" sz="1200" dirty="0">
                          <a:solidFill>
                            <a:schemeClr val="tx1"/>
                          </a:solidFill>
                          <a:cs typeface="+mn-ea"/>
                        </a:rPr>
                        <a:t>型号</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器件类型</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使用位置</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作用</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封装</a:t>
                      </a:r>
                      <a:endParaRPr lang="zh-CN" alt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ESD5V0D3B</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ESD</a:t>
                      </a:r>
                      <a:endParaRPr 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a:solidFill>
                            <a:schemeClr val="tx1"/>
                          </a:solidFill>
                          <a:cs typeface="+mn-ea"/>
                        </a:rPr>
                        <a:t>GPIO接口</a:t>
                      </a:r>
                      <a:endParaRPr 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a:solidFill>
                            <a:schemeClr val="tx1"/>
                          </a:solidFill>
                          <a:cs typeface="+mn-ea"/>
                        </a:rPr>
                        <a:t>浪涌、静电</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SOD323</a:t>
                      </a:r>
                      <a:endParaRPr 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altLang="en-US" sz="1200" dirty="0">
                          <a:solidFill>
                            <a:schemeClr val="tx1"/>
                          </a:solidFill>
                          <a:cs typeface="+mn-ea"/>
                        </a:rPr>
                        <a:t>PBZ1608A102Z0T</a:t>
                      </a:r>
                      <a:endParaRPr lang="en-US"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磁珠</a:t>
                      </a:r>
                      <a:endParaRPr lang="zh-CN" alt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err="1">
                          <a:solidFill>
                            <a:schemeClr val="tx1"/>
                          </a:solidFill>
                          <a:cs typeface="+mn-ea"/>
                        </a:rPr>
                        <a:t>GPIO接口</a:t>
                      </a:r>
                      <a:endParaRPr lang="en-US" sz="1200" dirty="0" err="1">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zh-CN" altLang="en-US" sz="1200" dirty="0">
                          <a:solidFill>
                            <a:schemeClr val="tx1"/>
                          </a:solidFill>
                          <a:cs typeface="+mn-ea"/>
                        </a:rPr>
                        <a:t>消除高频干扰</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altLang="en-US" sz="1200" dirty="0">
                          <a:solidFill>
                            <a:schemeClr val="tx1"/>
                          </a:solidFill>
                          <a:cs typeface="+mn-ea"/>
                          <a:sym typeface="+mn-ea"/>
                        </a:rPr>
                        <a:t>1608</a:t>
                      </a:r>
                      <a:endParaRPr lang="en-US" altLang="en-US" sz="1200" dirty="0">
                        <a:solidFill>
                          <a:schemeClr val="tx1"/>
                        </a:solidFill>
                        <a:cs typeface="+mn-ea"/>
                        <a:sym typeface="+mn-ea"/>
                      </a:endParaRPr>
                    </a:p>
                  </a:txBody>
                  <a:tcPr anchor="ctr">
                    <a:noFill/>
                  </a:tcPr>
                </a:tc>
              </a:tr>
            </a:tbl>
          </a:graphicData>
        </a:graphic>
      </p:graphicFrame>
      <p:pic>
        <p:nvPicPr>
          <p:cNvPr id="16" name="图片 15"/>
          <p:cNvPicPr>
            <a:picLocks noChangeAspect="1"/>
          </p:cNvPicPr>
          <p:nvPr/>
        </p:nvPicPr>
        <p:blipFill>
          <a:blip r:embed="rId1"/>
          <a:stretch>
            <a:fillRect/>
          </a:stretch>
        </p:blipFill>
        <p:spPr>
          <a:xfrm>
            <a:off x="1436752" y="2018011"/>
            <a:ext cx="3912147" cy="2688193"/>
          </a:xfrm>
          <a:prstGeom prst="rect">
            <a:avLst/>
          </a:prstGeom>
        </p:spPr>
      </p:pic>
      <p:pic>
        <p:nvPicPr>
          <p:cNvPr id="18" name="图片 17" descr="YINT"/>
          <p:cNvPicPr>
            <a:picLocks noChangeAspect="1"/>
          </p:cNvPicPr>
          <p:nvPr/>
        </p:nvPicPr>
        <p:blipFill>
          <a:blip r:embed="rId2"/>
          <a:stretch>
            <a:fillRect/>
          </a:stretch>
        </p:blipFill>
        <p:spPr>
          <a:xfrm>
            <a:off x="9912350" y="476250"/>
            <a:ext cx="1392555" cy="339725"/>
          </a:xfrm>
          <a:prstGeom prst="rect">
            <a:avLst/>
          </a:prstGeom>
        </p:spPr>
      </p:pic>
      <p:pic>
        <p:nvPicPr>
          <p:cNvPr id="2" name="图片 1"/>
          <p:cNvPicPr>
            <a:picLocks noChangeAspect="1"/>
          </p:cNvPicPr>
          <p:nvPr/>
        </p:nvPicPr>
        <p:blipFill>
          <a:blip r:embed="rId3"/>
          <a:srcRect l="-8686" t="6007" r="8686" b="-6007"/>
          <a:stretch>
            <a:fillRect/>
          </a:stretch>
        </p:blipFill>
        <p:spPr>
          <a:xfrm>
            <a:off x="7247890" y="1612900"/>
            <a:ext cx="3686175" cy="3374390"/>
          </a:xfrm>
          <a:prstGeom prst="ellipse">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
        <p:nvSpPr>
          <p:cNvPr id="9" name="标题 1"/>
          <p:cNvSpPr txBox="1"/>
          <p:nvPr>
            <p:custDataLst>
              <p:tags r:id="rId1"/>
            </p:custDataLst>
          </p:nvPr>
        </p:nvSpPr>
        <p:spPr>
          <a:xfrm>
            <a:off x="5784244" y="3304411"/>
            <a:ext cx="489714" cy="367358"/>
          </a:xfrm>
          <a:custGeom>
            <a:avLst/>
            <a:gdLst>
              <a:gd name="connsiteX0" fmla="*/ 489617 w 489714"/>
              <a:gd name="connsiteY0" fmla="*/ 105533 h 367358"/>
              <a:gd name="connsiteX1" fmla="*/ 468784 w 489714"/>
              <a:gd name="connsiteY1" fmla="*/ 76386 h 367358"/>
              <a:gd name="connsiteX2" fmla="*/ 457145 w 489714"/>
              <a:gd name="connsiteY2" fmla="*/ 74626 h 367358"/>
              <a:gd name="connsiteX3" fmla="*/ 316500 w 489714"/>
              <a:gd name="connsiteY3" fmla="*/ 74626 h 367358"/>
              <a:gd name="connsiteX4" fmla="*/ 306818 w 489714"/>
              <a:gd name="connsiteY4" fmla="*/ 73452 h 367358"/>
              <a:gd name="connsiteX5" fmla="*/ 284811 w 489714"/>
              <a:gd name="connsiteY5" fmla="*/ 52033 h 367358"/>
              <a:gd name="connsiteX6" fmla="*/ 276595 w 489714"/>
              <a:gd name="connsiteY6" fmla="*/ 23082 h 367358"/>
              <a:gd name="connsiteX7" fmla="*/ 255469 w 489714"/>
              <a:gd name="connsiteY7" fmla="*/ 1174 h 367358"/>
              <a:gd name="connsiteX8" fmla="*/ 244711 w 489714"/>
              <a:gd name="connsiteY8" fmla="*/ 0 h 367358"/>
              <a:gd name="connsiteX9" fmla="*/ 32765 w 489714"/>
              <a:gd name="connsiteY9" fmla="*/ 0 h 367358"/>
              <a:gd name="connsiteX10" fmla="*/ 30026 w 489714"/>
              <a:gd name="connsiteY10" fmla="*/ 0 h 367358"/>
              <a:gd name="connsiteX11" fmla="*/ 1271 w 489714"/>
              <a:gd name="connsiteY11" fmla="*/ 22593 h 367358"/>
              <a:gd name="connsiteX12" fmla="*/ 98 w 489714"/>
              <a:gd name="connsiteY12" fmla="*/ 32667 h 367358"/>
              <a:gd name="connsiteX13" fmla="*/ 0 w 489714"/>
              <a:gd name="connsiteY13" fmla="*/ 334496 h 367358"/>
              <a:gd name="connsiteX14" fmla="*/ 0 w 489714"/>
              <a:gd name="connsiteY14" fmla="*/ 336843 h 367358"/>
              <a:gd name="connsiteX15" fmla="*/ 21517 w 489714"/>
              <a:gd name="connsiteY15" fmla="*/ 365892 h 367358"/>
              <a:gd name="connsiteX16" fmla="*/ 33939 w 489714"/>
              <a:gd name="connsiteY16" fmla="*/ 367359 h 367358"/>
              <a:gd name="connsiteX17" fmla="*/ 245004 w 489714"/>
              <a:gd name="connsiteY17" fmla="*/ 367359 h 367358"/>
              <a:gd name="connsiteX18" fmla="*/ 454407 w 489714"/>
              <a:gd name="connsiteY18" fmla="*/ 367359 h 367358"/>
              <a:gd name="connsiteX19" fmla="*/ 460177 w 489714"/>
              <a:gd name="connsiteY19" fmla="*/ 367359 h 367358"/>
              <a:gd name="connsiteX20" fmla="*/ 480717 w 489714"/>
              <a:gd name="connsiteY20" fmla="*/ 358361 h 367358"/>
              <a:gd name="connsiteX21" fmla="*/ 489715 w 489714"/>
              <a:gd name="connsiteY21" fmla="*/ 336061 h 367358"/>
              <a:gd name="connsiteX22" fmla="*/ 489715 w 489714"/>
              <a:gd name="connsiteY22" fmla="*/ 213412 h 367358"/>
              <a:gd name="connsiteX23" fmla="*/ 489715 w 489714"/>
              <a:gd name="connsiteY23" fmla="*/ 105630 h 367358"/>
            </a:gdLst>
            <a:ahLst/>
            <a:cxnLst/>
            <a:rect l="l" t="t" r="r" b="b"/>
            <a:pathLst>
              <a:path w="489714" h="367358">
                <a:moveTo>
                  <a:pt x="489617" y="105533"/>
                </a:moveTo>
                <a:cubicBezTo>
                  <a:pt x="489617" y="92133"/>
                  <a:pt x="481303" y="80690"/>
                  <a:pt x="468784" y="76386"/>
                </a:cubicBezTo>
                <a:cubicBezTo>
                  <a:pt x="464970" y="75115"/>
                  <a:pt x="461155" y="74626"/>
                  <a:pt x="457145" y="74626"/>
                </a:cubicBezTo>
                <a:cubicBezTo>
                  <a:pt x="410296" y="74626"/>
                  <a:pt x="363447" y="74626"/>
                  <a:pt x="316500" y="74626"/>
                </a:cubicBezTo>
                <a:cubicBezTo>
                  <a:pt x="313273" y="74626"/>
                  <a:pt x="309947" y="74332"/>
                  <a:pt x="306818" y="73452"/>
                </a:cubicBezTo>
                <a:cubicBezTo>
                  <a:pt x="295668" y="70322"/>
                  <a:pt x="288137" y="63183"/>
                  <a:pt x="284811" y="52033"/>
                </a:cubicBezTo>
                <a:cubicBezTo>
                  <a:pt x="281877" y="42448"/>
                  <a:pt x="279432" y="32667"/>
                  <a:pt x="276595" y="23082"/>
                </a:cubicBezTo>
                <a:cubicBezTo>
                  <a:pt x="273466" y="12030"/>
                  <a:pt x="266424" y="4695"/>
                  <a:pt x="255469" y="1174"/>
                </a:cubicBezTo>
                <a:cubicBezTo>
                  <a:pt x="251948" y="0"/>
                  <a:pt x="248330" y="0"/>
                  <a:pt x="244711" y="0"/>
                </a:cubicBezTo>
                <a:lnTo>
                  <a:pt x="32765" y="0"/>
                </a:lnTo>
                <a:cubicBezTo>
                  <a:pt x="31885" y="0"/>
                  <a:pt x="31005" y="0"/>
                  <a:pt x="30026" y="0"/>
                </a:cubicBezTo>
                <a:cubicBezTo>
                  <a:pt x="16431" y="391"/>
                  <a:pt x="4695" y="9389"/>
                  <a:pt x="1271" y="22593"/>
                </a:cubicBezTo>
                <a:cubicBezTo>
                  <a:pt x="391" y="25821"/>
                  <a:pt x="98" y="29244"/>
                  <a:pt x="98" y="32667"/>
                </a:cubicBezTo>
                <a:cubicBezTo>
                  <a:pt x="0" y="133212"/>
                  <a:pt x="0" y="233854"/>
                  <a:pt x="0" y="334496"/>
                </a:cubicBezTo>
                <a:cubicBezTo>
                  <a:pt x="0" y="335278"/>
                  <a:pt x="0" y="336061"/>
                  <a:pt x="0" y="336843"/>
                </a:cubicBezTo>
                <a:cubicBezTo>
                  <a:pt x="196" y="350145"/>
                  <a:pt x="8803" y="361784"/>
                  <a:pt x="21517" y="365892"/>
                </a:cubicBezTo>
                <a:cubicBezTo>
                  <a:pt x="25527" y="367261"/>
                  <a:pt x="29733" y="367359"/>
                  <a:pt x="33939" y="367359"/>
                </a:cubicBezTo>
                <a:lnTo>
                  <a:pt x="245004" y="367359"/>
                </a:lnTo>
                <a:cubicBezTo>
                  <a:pt x="314838" y="367359"/>
                  <a:pt x="384573" y="367359"/>
                  <a:pt x="454407" y="367359"/>
                </a:cubicBezTo>
                <a:cubicBezTo>
                  <a:pt x="456363" y="367359"/>
                  <a:pt x="458221" y="367359"/>
                  <a:pt x="460177" y="367359"/>
                </a:cubicBezTo>
                <a:cubicBezTo>
                  <a:pt x="468197" y="367065"/>
                  <a:pt x="475044" y="364033"/>
                  <a:pt x="480717" y="358361"/>
                </a:cubicBezTo>
                <a:cubicBezTo>
                  <a:pt x="486878" y="352199"/>
                  <a:pt x="489715" y="344766"/>
                  <a:pt x="489715" y="336061"/>
                </a:cubicBezTo>
                <a:cubicBezTo>
                  <a:pt x="489715" y="295178"/>
                  <a:pt x="489715" y="254295"/>
                  <a:pt x="489715" y="213412"/>
                </a:cubicBezTo>
                <a:cubicBezTo>
                  <a:pt x="489715" y="177518"/>
                  <a:pt x="489715" y="141623"/>
                  <a:pt x="489715" y="105630"/>
                </a:cubicBezTo>
                <a:close/>
              </a:path>
            </a:pathLst>
          </a:custGeom>
          <a:solidFill>
            <a:schemeClr val="bg1"/>
          </a:solidFill>
          <a:ln w="9676" cap="flat">
            <a:noFill/>
            <a:miter/>
          </a:ln>
        </p:spPr>
        <p:txBody>
          <a:bodyPr vert="horz" wrap="square" lIns="91440" tIns="45720" rIns="91440" bIns="45720" rtlCol="0" anchor="ctr"/>
          <a:lstStyle/>
          <a:p>
            <a:pPr algn="l">
              <a:lnSpc>
                <a:spcPct val="110000"/>
              </a:lnSpc>
            </a:pPr>
            <a:endParaRPr kumimoji="1" lang="zh-CN" altLang="en-US"/>
          </a:p>
        </p:txBody>
      </p:sp>
      <p:sp>
        <p:nvSpPr>
          <p:cNvPr id="11" name="标题 1"/>
          <p:cNvSpPr txBox="1"/>
          <p:nvPr/>
        </p:nvSpPr>
        <p:spPr>
          <a:xfrm>
            <a:off x="860044" y="33867"/>
            <a:ext cx="10338114" cy="468000"/>
          </a:xfrm>
          <a:prstGeom prst="rect">
            <a:avLst/>
          </a:prstGeom>
          <a:noFill/>
          <a:ln cap="sq">
            <a:noFill/>
          </a:ln>
        </p:spPr>
        <p:txBody>
          <a:bodyPr vert="horz" wrap="square" lIns="0" tIns="0" rIns="0" bIns="0" rtlCol="0" anchor="ctr"/>
          <a:lstStyle/>
          <a:p>
            <a:pPr>
              <a:lnSpc>
                <a:spcPct val="130000"/>
              </a:lnSpc>
            </a:pPr>
            <a:r>
              <a:rPr kumimoji="1" lang="en-US" altLang="zh-CN" sz="28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4.5.4 </a:t>
            </a:r>
            <a:r>
              <a:rPr kumimoji="1" lang="en-US" altLang="zh-CN" sz="2800" b="1" dirty="0" err="1">
                <a:ln w="12700">
                  <a:noFill/>
                </a:ln>
                <a:solidFill>
                  <a:srgbClr val="0D0D0D">
                    <a:alpha val="100000"/>
                  </a:srgbClr>
                </a:solidFill>
                <a:latin typeface="宋体" panose="02010600030101010101" pitchFamily="2" charset="-122"/>
                <a:ea typeface="宋体" panose="02010600030101010101" pitchFamily="2" charset="-122"/>
              </a:rPr>
              <a:t>MCU</a:t>
            </a:r>
            <a:r>
              <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rPr>
              <a:t>驱动</a:t>
            </a:r>
            <a:r>
              <a:rPr kumimoji="1" lang="en-US" altLang="zh-CN" sz="2800" b="1" dirty="0">
                <a:ln w="12700">
                  <a:noFill/>
                </a:ln>
                <a:solidFill>
                  <a:srgbClr val="0D0D0D">
                    <a:alpha val="100000"/>
                  </a:srgbClr>
                </a:solidFill>
                <a:latin typeface="宋体" panose="02010600030101010101" pitchFamily="2" charset="-122"/>
                <a:ea typeface="宋体" panose="02010600030101010101" pitchFamily="2" charset="-122"/>
              </a:rPr>
              <a:t>BLDC</a:t>
            </a:r>
            <a:r>
              <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rPr>
              <a:t>电机模块</a:t>
            </a:r>
            <a:endPar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endParaRPr>
          </a:p>
        </p:txBody>
      </p:sp>
      <p:sp>
        <p:nvSpPr>
          <p:cNvPr id="12" name="文本框 11"/>
          <p:cNvSpPr txBox="1"/>
          <p:nvPr/>
        </p:nvSpPr>
        <p:spPr>
          <a:xfrm>
            <a:off x="1200512" y="1030068"/>
            <a:ext cx="8951194" cy="1077218"/>
          </a:xfrm>
          <a:prstGeom prst="rect">
            <a:avLst/>
          </a:prstGeom>
        </p:spPr>
        <p:txBody>
          <a:bodyPr wrap="square">
            <a:spAutoFit/>
          </a:bodyPr>
          <a:lstStyle/>
          <a:p>
            <a:r>
              <a:rPr kumimoji="1" lang="en-US" altLang="zh-CN" sz="1600" b="1" i="0" dirty="0" err="1">
                <a:ln w="12700">
                  <a:noFill/>
                </a:ln>
                <a:solidFill>
                  <a:srgbClr val="5F86D2"/>
                </a:solidFill>
                <a:latin typeface="宋体" panose="02010600030101010101" pitchFamily="2" charset="-122"/>
                <a:ea typeface="宋体" panose="02010600030101010101" pitchFamily="2" charset="-122"/>
                <a:cs typeface="宋体" panose="02010600030101010101" pitchFamily="2" charset="-122"/>
              </a:rPr>
              <a:t>MCU</a:t>
            </a:r>
            <a:r>
              <a:rPr kumimoji="1" lang="zh-CN" altLang="en-US" sz="1600" b="1" dirty="0">
                <a:ln w="12700">
                  <a:noFill/>
                </a:ln>
                <a:solidFill>
                  <a:srgbClr val="5F86D2"/>
                </a:solidFill>
                <a:latin typeface="宋体" panose="02010600030101010101" pitchFamily="2" charset="-122"/>
                <a:ea typeface="宋体" panose="02010600030101010101" pitchFamily="2" charset="-122"/>
                <a:cs typeface="宋体" panose="02010600030101010101" pitchFamily="2" charset="-122"/>
              </a:rPr>
              <a:t>接口</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 </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rPr>
              <a:t>MCU</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 </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控制 </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BLDC</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（无刷直流电机）通常涉及多种类型的接口，常见的有 </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rPr>
              <a:t>PWM</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 </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输出接口、霍尔传感器输入接口等； </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endParaRPr>
          </a:p>
          <a:p>
            <a:r>
              <a:rPr kumimoji="1" lang="zh-CN" altLang="en-US" sz="1600" b="1" dirty="0">
                <a:ln w="12700">
                  <a:noFill/>
                </a:ln>
                <a:solidFill>
                  <a:srgbClr val="5F86D2"/>
                </a:solidFill>
                <a:latin typeface="宋体" panose="02010600030101010101" pitchFamily="2" charset="-122"/>
                <a:ea typeface="宋体" panose="02010600030101010101" pitchFamily="2" charset="-122"/>
              </a:rPr>
              <a:t>引脚定义</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rPr>
              <a:t>MCU</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会输出 </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6 </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路 </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rPr>
              <a:t>PWM</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 </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信号，用于控制三相桥的上下桥臂；另外会有 </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3 </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路输入接口接入霍尔传感器信号，以获取电机转子的位置信息，实现正确的换向。</a:t>
            </a:r>
            <a:endPar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endParaRPr>
          </a:p>
        </p:txBody>
      </p:sp>
      <p:graphicFrame>
        <p:nvGraphicFramePr>
          <p:cNvPr id="14" name="表格 13"/>
          <p:cNvGraphicFramePr>
            <a:graphicFrameLocks noGrp="1"/>
          </p:cNvGraphicFramePr>
          <p:nvPr/>
        </p:nvGraphicFramePr>
        <p:xfrm>
          <a:off x="2646202" y="5373772"/>
          <a:ext cx="7255511" cy="1112520"/>
        </p:xfrm>
        <a:graphic>
          <a:graphicData uri="http://schemas.openxmlformats.org/drawingml/2006/table">
            <a:tbl>
              <a:tblPr firstRow="1" bandRow="1">
                <a:tableStyleId>{5C22544A-7EE6-4342-B048-85BDC9FD1C3A}</a:tableStyleId>
              </a:tblPr>
              <a:tblGrid>
                <a:gridCol w="1728471"/>
                <a:gridCol w="1158240"/>
                <a:gridCol w="1422400"/>
                <a:gridCol w="1706880"/>
                <a:gridCol w="1239520"/>
              </a:tblGrid>
              <a:tr h="370840">
                <a:tc>
                  <a:txBody>
                    <a:bodyPr/>
                    <a:lstStyle/>
                    <a:p>
                      <a:pPr marL="0" marR="0" algn="ctr" rtl="0" eaLnBrk="1" fontAlgn="auto" latinLnBrk="0" hangingPunct="1">
                        <a:buClrTx/>
                        <a:buSzTx/>
                        <a:buFontTx/>
                        <a:buNone/>
                      </a:pPr>
                      <a:r>
                        <a:rPr lang="zh-CN" altLang="en-US" sz="1200" dirty="0">
                          <a:solidFill>
                            <a:schemeClr val="tx1"/>
                          </a:solidFill>
                          <a:cs typeface="+mn-ea"/>
                        </a:rPr>
                        <a:t>型号</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器件类型</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使用位置</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作用</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封装</a:t>
                      </a:r>
                      <a:endParaRPr lang="zh-CN" alt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ESD3V3D8B</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ESD</a:t>
                      </a:r>
                      <a:endParaRPr 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altLang="zh-CN" sz="1200" dirty="0" err="1">
                          <a:solidFill>
                            <a:schemeClr val="tx1"/>
                          </a:solidFill>
                          <a:cs typeface="+mn-ea"/>
                        </a:rPr>
                        <a:t>MCU</a:t>
                      </a:r>
                      <a:r>
                        <a:rPr lang="en-US" sz="1200" dirty="0" err="1">
                          <a:solidFill>
                            <a:schemeClr val="tx1"/>
                          </a:solidFill>
                          <a:cs typeface="+mn-ea"/>
                        </a:rPr>
                        <a:t>接口</a:t>
                      </a:r>
                      <a:endParaRPr lang="en-US" sz="1200" dirty="0" err="1">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a:solidFill>
                            <a:schemeClr val="tx1"/>
                          </a:solidFill>
                          <a:cs typeface="+mn-ea"/>
                        </a:rPr>
                        <a:t>浪涌、静电</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DFN1006</a:t>
                      </a:r>
                      <a:endParaRPr 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ESD5V0D3B</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err="1">
                          <a:solidFill>
                            <a:schemeClr val="tx1"/>
                          </a:solidFill>
                          <a:cs typeface="+mn-ea"/>
                        </a:rPr>
                        <a:t>ESD</a:t>
                      </a:r>
                      <a:endParaRPr lang="en-US" sz="1200" dirty="0" err="1">
                        <a:solidFill>
                          <a:schemeClr val="tx1"/>
                        </a:solidFill>
                        <a:cs typeface="+mn-ea"/>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err="1">
                          <a:solidFill>
                            <a:schemeClr val="tx1"/>
                          </a:solidFill>
                          <a:cs typeface="+mn-ea"/>
                        </a:rPr>
                        <a:t>MCU</a:t>
                      </a:r>
                      <a:r>
                        <a:rPr lang="en-US" sz="1200" dirty="0" err="1">
                          <a:solidFill>
                            <a:schemeClr val="tx1"/>
                          </a:solidFill>
                          <a:cs typeface="+mn-ea"/>
                        </a:rPr>
                        <a:t>接口</a:t>
                      </a:r>
                      <a:endParaRPr lang="en-US" sz="1200" dirty="0" err="1">
                        <a:solidFill>
                          <a:schemeClr val="tx1"/>
                        </a:solidFill>
                        <a:cs typeface="+mn-ea"/>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200" dirty="0" err="1">
                          <a:solidFill>
                            <a:schemeClr val="tx1"/>
                          </a:solidFill>
                          <a:cs typeface="+mn-ea"/>
                        </a:rPr>
                        <a:t>浪涌、静电</a:t>
                      </a:r>
                      <a:endParaRPr lang="en-US" sz="1200" dirty="0" err="1">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SOD323</a:t>
                      </a:r>
                      <a:endParaRPr lang="en-US" sz="1200" dirty="0">
                        <a:solidFill>
                          <a:schemeClr val="tx1"/>
                        </a:solidFill>
                        <a:cs typeface="+mn-ea"/>
                      </a:endParaRPr>
                    </a:p>
                  </a:txBody>
                  <a:tcPr anchor="ctr">
                    <a:noFill/>
                  </a:tcPr>
                </a:tc>
              </a:tr>
            </a:tbl>
          </a:graphicData>
        </a:graphic>
      </p:graphicFrame>
      <p:pic>
        <p:nvPicPr>
          <p:cNvPr id="18" name="图片 17" descr="YINT"/>
          <p:cNvPicPr>
            <a:picLocks noChangeAspect="1"/>
          </p:cNvPicPr>
          <p:nvPr/>
        </p:nvPicPr>
        <p:blipFill>
          <a:blip r:embed="rId2"/>
          <a:stretch>
            <a:fillRect/>
          </a:stretch>
        </p:blipFill>
        <p:spPr>
          <a:xfrm>
            <a:off x="9912350" y="476250"/>
            <a:ext cx="1392555" cy="339725"/>
          </a:xfrm>
          <a:prstGeom prst="rect">
            <a:avLst/>
          </a:prstGeom>
        </p:spPr>
      </p:pic>
      <p:pic>
        <p:nvPicPr>
          <p:cNvPr id="2" name="图片 1"/>
          <p:cNvPicPr>
            <a:picLocks noChangeAspect="1"/>
          </p:cNvPicPr>
          <p:nvPr/>
        </p:nvPicPr>
        <p:blipFill>
          <a:blip r:embed="rId3"/>
          <a:stretch>
            <a:fillRect/>
          </a:stretch>
        </p:blipFill>
        <p:spPr>
          <a:xfrm>
            <a:off x="2804653" y="2163836"/>
            <a:ext cx="6003445" cy="307557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
        <p:nvSpPr>
          <p:cNvPr id="5" name="标题 1"/>
          <p:cNvSpPr txBox="1"/>
          <p:nvPr>
            <p:custDataLst>
              <p:tags r:id="rId1"/>
            </p:custDataLst>
          </p:nvPr>
        </p:nvSpPr>
        <p:spPr>
          <a:xfrm>
            <a:off x="5327044" y="3122806"/>
            <a:ext cx="489714" cy="367358"/>
          </a:xfrm>
          <a:custGeom>
            <a:avLst/>
            <a:gdLst>
              <a:gd name="connsiteX0" fmla="*/ 489617 w 489714"/>
              <a:gd name="connsiteY0" fmla="*/ 105533 h 367358"/>
              <a:gd name="connsiteX1" fmla="*/ 468784 w 489714"/>
              <a:gd name="connsiteY1" fmla="*/ 76386 h 367358"/>
              <a:gd name="connsiteX2" fmla="*/ 457145 w 489714"/>
              <a:gd name="connsiteY2" fmla="*/ 74626 h 367358"/>
              <a:gd name="connsiteX3" fmla="*/ 316500 w 489714"/>
              <a:gd name="connsiteY3" fmla="*/ 74626 h 367358"/>
              <a:gd name="connsiteX4" fmla="*/ 306818 w 489714"/>
              <a:gd name="connsiteY4" fmla="*/ 73452 h 367358"/>
              <a:gd name="connsiteX5" fmla="*/ 284811 w 489714"/>
              <a:gd name="connsiteY5" fmla="*/ 52033 h 367358"/>
              <a:gd name="connsiteX6" fmla="*/ 276595 w 489714"/>
              <a:gd name="connsiteY6" fmla="*/ 23082 h 367358"/>
              <a:gd name="connsiteX7" fmla="*/ 255469 w 489714"/>
              <a:gd name="connsiteY7" fmla="*/ 1174 h 367358"/>
              <a:gd name="connsiteX8" fmla="*/ 244711 w 489714"/>
              <a:gd name="connsiteY8" fmla="*/ 0 h 367358"/>
              <a:gd name="connsiteX9" fmla="*/ 32765 w 489714"/>
              <a:gd name="connsiteY9" fmla="*/ 0 h 367358"/>
              <a:gd name="connsiteX10" fmla="*/ 30026 w 489714"/>
              <a:gd name="connsiteY10" fmla="*/ 0 h 367358"/>
              <a:gd name="connsiteX11" fmla="*/ 1271 w 489714"/>
              <a:gd name="connsiteY11" fmla="*/ 22593 h 367358"/>
              <a:gd name="connsiteX12" fmla="*/ 98 w 489714"/>
              <a:gd name="connsiteY12" fmla="*/ 32667 h 367358"/>
              <a:gd name="connsiteX13" fmla="*/ 0 w 489714"/>
              <a:gd name="connsiteY13" fmla="*/ 334496 h 367358"/>
              <a:gd name="connsiteX14" fmla="*/ 0 w 489714"/>
              <a:gd name="connsiteY14" fmla="*/ 336843 h 367358"/>
              <a:gd name="connsiteX15" fmla="*/ 21517 w 489714"/>
              <a:gd name="connsiteY15" fmla="*/ 365892 h 367358"/>
              <a:gd name="connsiteX16" fmla="*/ 33939 w 489714"/>
              <a:gd name="connsiteY16" fmla="*/ 367359 h 367358"/>
              <a:gd name="connsiteX17" fmla="*/ 245004 w 489714"/>
              <a:gd name="connsiteY17" fmla="*/ 367359 h 367358"/>
              <a:gd name="connsiteX18" fmla="*/ 454407 w 489714"/>
              <a:gd name="connsiteY18" fmla="*/ 367359 h 367358"/>
              <a:gd name="connsiteX19" fmla="*/ 460177 w 489714"/>
              <a:gd name="connsiteY19" fmla="*/ 367359 h 367358"/>
              <a:gd name="connsiteX20" fmla="*/ 480717 w 489714"/>
              <a:gd name="connsiteY20" fmla="*/ 358361 h 367358"/>
              <a:gd name="connsiteX21" fmla="*/ 489715 w 489714"/>
              <a:gd name="connsiteY21" fmla="*/ 336061 h 367358"/>
              <a:gd name="connsiteX22" fmla="*/ 489715 w 489714"/>
              <a:gd name="connsiteY22" fmla="*/ 213412 h 367358"/>
              <a:gd name="connsiteX23" fmla="*/ 489715 w 489714"/>
              <a:gd name="connsiteY23" fmla="*/ 105630 h 367358"/>
            </a:gdLst>
            <a:ahLst/>
            <a:cxnLst/>
            <a:rect l="l" t="t" r="r" b="b"/>
            <a:pathLst>
              <a:path w="489714" h="367358">
                <a:moveTo>
                  <a:pt x="489617" y="105533"/>
                </a:moveTo>
                <a:cubicBezTo>
                  <a:pt x="489617" y="92133"/>
                  <a:pt x="481303" y="80690"/>
                  <a:pt x="468784" y="76386"/>
                </a:cubicBezTo>
                <a:cubicBezTo>
                  <a:pt x="464970" y="75115"/>
                  <a:pt x="461155" y="74626"/>
                  <a:pt x="457145" y="74626"/>
                </a:cubicBezTo>
                <a:cubicBezTo>
                  <a:pt x="410296" y="74626"/>
                  <a:pt x="363447" y="74626"/>
                  <a:pt x="316500" y="74626"/>
                </a:cubicBezTo>
                <a:cubicBezTo>
                  <a:pt x="313273" y="74626"/>
                  <a:pt x="309947" y="74332"/>
                  <a:pt x="306818" y="73452"/>
                </a:cubicBezTo>
                <a:cubicBezTo>
                  <a:pt x="295668" y="70322"/>
                  <a:pt x="288137" y="63183"/>
                  <a:pt x="284811" y="52033"/>
                </a:cubicBezTo>
                <a:cubicBezTo>
                  <a:pt x="281877" y="42448"/>
                  <a:pt x="279432" y="32667"/>
                  <a:pt x="276595" y="23082"/>
                </a:cubicBezTo>
                <a:cubicBezTo>
                  <a:pt x="273466" y="12030"/>
                  <a:pt x="266424" y="4695"/>
                  <a:pt x="255469" y="1174"/>
                </a:cubicBezTo>
                <a:cubicBezTo>
                  <a:pt x="251948" y="0"/>
                  <a:pt x="248330" y="0"/>
                  <a:pt x="244711" y="0"/>
                </a:cubicBezTo>
                <a:lnTo>
                  <a:pt x="32765" y="0"/>
                </a:lnTo>
                <a:cubicBezTo>
                  <a:pt x="31885" y="0"/>
                  <a:pt x="31005" y="0"/>
                  <a:pt x="30026" y="0"/>
                </a:cubicBezTo>
                <a:cubicBezTo>
                  <a:pt x="16431" y="391"/>
                  <a:pt x="4695" y="9389"/>
                  <a:pt x="1271" y="22593"/>
                </a:cubicBezTo>
                <a:cubicBezTo>
                  <a:pt x="391" y="25821"/>
                  <a:pt x="98" y="29244"/>
                  <a:pt x="98" y="32667"/>
                </a:cubicBezTo>
                <a:cubicBezTo>
                  <a:pt x="0" y="133212"/>
                  <a:pt x="0" y="233854"/>
                  <a:pt x="0" y="334496"/>
                </a:cubicBezTo>
                <a:cubicBezTo>
                  <a:pt x="0" y="335278"/>
                  <a:pt x="0" y="336061"/>
                  <a:pt x="0" y="336843"/>
                </a:cubicBezTo>
                <a:cubicBezTo>
                  <a:pt x="196" y="350145"/>
                  <a:pt x="8803" y="361784"/>
                  <a:pt x="21517" y="365892"/>
                </a:cubicBezTo>
                <a:cubicBezTo>
                  <a:pt x="25527" y="367261"/>
                  <a:pt x="29733" y="367359"/>
                  <a:pt x="33939" y="367359"/>
                </a:cubicBezTo>
                <a:lnTo>
                  <a:pt x="245004" y="367359"/>
                </a:lnTo>
                <a:cubicBezTo>
                  <a:pt x="314838" y="367359"/>
                  <a:pt x="384573" y="367359"/>
                  <a:pt x="454407" y="367359"/>
                </a:cubicBezTo>
                <a:cubicBezTo>
                  <a:pt x="456363" y="367359"/>
                  <a:pt x="458221" y="367359"/>
                  <a:pt x="460177" y="367359"/>
                </a:cubicBezTo>
                <a:cubicBezTo>
                  <a:pt x="468197" y="367065"/>
                  <a:pt x="475044" y="364033"/>
                  <a:pt x="480717" y="358361"/>
                </a:cubicBezTo>
                <a:cubicBezTo>
                  <a:pt x="486878" y="352199"/>
                  <a:pt x="489715" y="344766"/>
                  <a:pt x="489715" y="336061"/>
                </a:cubicBezTo>
                <a:cubicBezTo>
                  <a:pt x="489715" y="295178"/>
                  <a:pt x="489715" y="254295"/>
                  <a:pt x="489715" y="213412"/>
                </a:cubicBezTo>
                <a:cubicBezTo>
                  <a:pt x="489715" y="177518"/>
                  <a:pt x="489715" y="141623"/>
                  <a:pt x="489715" y="105630"/>
                </a:cubicBezTo>
                <a:close/>
              </a:path>
            </a:pathLst>
          </a:custGeom>
          <a:solidFill>
            <a:schemeClr val="bg1"/>
          </a:solidFill>
          <a:ln w="9676"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926943" y="50480"/>
            <a:ext cx="10338114" cy="468000"/>
          </a:xfrm>
          <a:prstGeom prst="rect">
            <a:avLst/>
          </a:prstGeom>
          <a:noFill/>
          <a:ln cap="sq">
            <a:noFill/>
          </a:ln>
        </p:spPr>
        <p:txBody>
          <a:bodyPr vert="horz" wrap="square" lIns="0" tIns="0" rIns="0" bIns="0" rtlCol="0" anchor="ctr"/>
          <a:lstStyle/>
          <a:p>
            <a:pPr>
              <a:lnSpc>
                <a:spcPct val="130000"/>
              </a:lnSpc>
            </a:pPr>
            <a:r>
              <a:rPr kumimoji="1" lang="en-US" altLang="zh-CN" sz="28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4.5.5 </a:t>
            </a:r>
            <a:r>
              <a:rPr kumimoji="1" lang="en-US" altLang="zh-CN"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SPI</a:t>
            </a:r>
            <a:r>
              <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接口</a:t>
            </a:r>
            <a:r>
              <a:rPr kumimoji="1" lang="en-US" altLang="zh-CN" sz="2800" b="1" dirty="0" err="1">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EMC及</a:t>
            </a:r>
            <a:r>
              <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热插拔</a:t>
            </a:r>
            <a:r>
              <a:rPr kumimoji="1" lang="en-US" altLang="zh-CN" sz="2800" b="1" dirty="0" err="1">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可靠性设计</a:t>
            </a:r>
            <a:endParaRPr kumimoji="1" lang="zh-CN" altLang="en-US"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endParaRPr>
          </a:p>
        </p:txBody>
      </p:sp>
      <p:sp>
        <p:nvSpPr>
          <p:cNvPr id="7" name="文本框 6"/>
          <p:cNvSpPr txBox="1"/>
          <p:nvPr/>
        </p:nvSpPr>
        <p:spPr>
          <a:xfrm>
            <a:off x="1060878" y="1293355"/>
            <a:ext cx="6746875" cy="337185"/>
          </a:xfrm>
          <a:prstGeom prst="rect">
            <a:avLst/>
          </a:prstGeom>
        </p:spPr>
        <p:txBody>
          <a:bodyPr wrap="square">
            <a:spAutoFit/>
          </a:bodyPr>
          <a:lstStyle/>
          <a:p>
            <a:pPr marL="0" algn="l">
              <a:buClrTx/>
              <a:buSzTx/>
              <a:buFontTx/>
            </a:pPr>
            <a:r>
              <a:rPr kumimoji="1" lang="en-US" altLang="zh-CN" sz="1600" b="1" dirty="0">
                <a:ln w="12700">
                  <a:noFill/>
                </a:ln>
                <a:solidFill>
                  <a:srgbClr val="5F86D2"/>
                </a:solidFill>
                <a:latin typeface="宋体" panose="02010600030101010101" pitchFamily="2" charset="-122"/>
                <a:ea typeface="宋体" panose="02010600030101010101" pitchFamily="2" charset="-122"/>
              </a:rPr>
              <a:t>SPI </a:t>
            </a:r>
            <a:r>
              <a:rPr kumimoji="1" lang="en-US" altLang="zh-CN" sz="1600" b="1" dirty="0" err="1">
                <a:ln w="12700">
                  <a:noFill/>
                </a:ln>
                <a:solidFill>
                  <a:srgbClr val="5F86D2"/>
                </a:solidFill>
                <a:latin typeface="宋体" panose="02010600030101010101" pitchFamily="2" charset="-122"/>
                <a:ea typeface="宋体" panose="02010600030101010101" pitchFamily="2" charset="-122"/>
              </a:rPr>
              <a:t>接口</a:t>
            </a:r>
            <a:r>
              <a:rPr kumimoji="1" lang="en-US" altLang="zh-CN" sz="1600" b="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：高速串行通信接口，用于连接存储芯片、显示屏等</a:t>
            </a:r>
            <a:endPar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8" name="图片 7"/>
          <p:cNvPicPr>
            <a:picLocks noChangeAspect="1"/>
          </p:cNvPicPr>
          <p:nvPr/>
        </p:nvPicPr>
        <p:blipFill>
          <a:blip r:embed="rId2"/>
          <a:stretch>
            <a:fillRect/>
          </a:stretch>
        </p:blipFill>
        <p:spPr>
          <a:xfrm>
            <a:off x="1499774" y="2004791"/>
            <a:ext cx="5579618" cy="2848418"/>
          </a:xfrm>
          <a:prstGeom prst="rect">
            <a:avLst/>
          </a:prstGeom>
        </p:spPr>
      </p:pic>
      <p:graphicFrame>
        <p:nvGraphicFramePr>
          <p:cNvPr id="9" name="表格 8"/>
          <p:cNvGraphicFramePr>
            <a:graphicFrameLocks noGrp="1"/>
          </p:cNvGraphicFramePr>
          <p:nvPr/>
        </p:nvGraphicFramePr>
        <p:xfrm>
          <a:off x="2203927" y="4929500"/>
          <a:ext cx="6920231" cy="847531"/>
        </p:xfrm>
        <a:graphic>
          <a:graphicData uri="http://schemas.openxmlformats.org/drawingml/2006/table">
            <a:tbl>
              <a:tblPr firstRow="1" bandRow="1">
                <a:tableStyleId>{5C22544A-7EE6-4342-B048-85BDC9FD1C3A}</a:tableStyleId>
              </a:tblPr>
              <a:tblGrid>
                <a:gridCol w="1354667"/>
                <a:gridCol w="1354667"/>
                <a:gridCol w="1354667"/>
                <a:gridCol w="1535430"/>
                <a:gridCol w="1320800"/>
              </a:tblGrid>
              <a:tr h="476691">
                <a:tc>
                  <a:txBody>
                    <a:bodyPr/>
                    <a:lstStyle/>
                    <a:p>
                      <a:pPr marL="0" marR="0" algn="ctr" rtl="0" eaLnBrk="1" fontAlgn="auto" latinLnBrk="0" hangingPunct="1">
                        <a:buClrTx/>
                        <a:buSzTx/>
                        <a:buFontTx/>
                        <a:buNone/>
                      </a:pPr>
                      <a:r>
                        <a:rPr lang="zh-CN" altLang="en-US" sz="1200" dirty="0">
                          <a:solidFill>
                            <a:schemeClr val="tx1"/>
                          </a:solidFill>
                          <a:cs typeface="+mn-ea"/>
                        </a:rPr>
                        <a:t>型号</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器件类型</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使用位置</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作用</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封装</a:t>
                      </a:r>
                      <a:endParaRPr lang="zh-CN" alt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ESD0524P</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ESD</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sym typeface="+mn-ea"/>
                        </a:rPr>
                        <a:t>SPI接口</a:t>
                      </a:r>
                      <a:endParaRPr lang="en-US" sz="1200" dirty="0">
                        <a:solidFill>
                          <a:schemeClr val="tx1"/>
                        </a:solidFill>
                        <a:cs typeface="+mn-ea"/>
                        <a:sym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浪涌、静电</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DFN2510</a:t>
                      </a:r>
                      <a:endParaRPr lang="en-US" sz="1200" dirty="0">
                        <a:solidFill>
                          <a:schemeClr val="tx1"/>
                        </a:solidFill>
                        <a:cs typeface="+mn-ea"/>
                      </a:endParaRPr>
                    </a:p>
                  </a:txBody>
                  <a:tcPr anchor="ctr">
                    <a:noFill/>
                  </a:tcPr>
                </a:tc>
              </a:tr>
            </a:tbl>
          </a:graphicData>
        </a:graphic>
      </p:graphicFrame>
      <p:pic>
        <p:nvPicPr>
          <p:cNvPr id="14" name="图片 13"/>
          <p:cNvPicPr>
            <a:picLocks noChangeAspect="1"/>
          </p:cNvPicPr>
          <p:nvPr/>
        </p:nvPicPr>
        <p:blipFill>
          <a:blip r:embed="rId3"/>
          <a:stretch>
            <a:fillRect/>
          </a:stretch>
        </p:blipFill>
        <p:spPr>
          <a:xfrm>
            <a:off x="7350553" y="2037826"/>
            <a:ext cx="3108041" cy="2607840"/>
          </a:xfrm>
          <a:prstGeom prst="rect">
            <a:avLst/>
          </a:prstGeom>
        </p:spPr>
      </p:pic>
      <p:pic>
        <p:nvPicPr>
          <p:cNvPr id="15" name="图片 14" descr="YINT"/>
          <p:cNvPicPr>
            <a:picLocks noChangeAspect="1"/>
          </p:cNvPicPr>
          <p:nvPr/>
        </p:nvPicPr>
        <p:blipFill>
          <a:blip r:embed="rId4"/>
          <a:stretch>
            <a:fillRect/>
          </a:stretch>
        </p:blipFill>
        <p:spPr>
          <a:xfrm>
            <a:off x="9912350" y="476250"/>
            <a:ext cx="1392555" cy="3397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
        <p:nvSpPr>
          <p:cNvPr id="5" name="标题 1"/>
          <p:cNvSpPr txBox="1"/>
          <p:nvPr>
            <p:custDataLst>
              <p:tags r:id="rId1"/>
            </p:custDataLst>
          </p:nvPr>
        </p:nvSpPr>
        <p:spPr>
          <a:xfrm>
            <a:off x="1033673" y="1070122"/>
            <a:ext cx="1540851" cy="447675"/>
          </a:xfrm>
          <a:prstGeom prst="rect">
            <a:avLst/>
          </a:prstGeom>
          <a:noFill/>
          <a:ln>
            <a:noFill/>
          </a:ln>
        </p:spPr>
        <p:txBody>
          <a:bodyPr vert="horz" wrap="square" lIns="0" tIns="0" rIns="0" bIns="0" rtlCol="0" anchor="b"/>
          <a:lstStyle/>
          <a:p>
            <a:pPr>
              <a:lnSpc>
                <a:spcPct val="130000"/>
              </a:lnSpc>
            </a:pPr>
            <a:r>
              <a:rPr kumimoji="1" lang="en-US" altLang="zh-CN" sz="1600" b="1" dirty="0">
                <a:ln w="12700">
                  <a:noFill/>
                </a:ln>
                <a:solidFill>
                  <a:srgbClr val="5F86D2"/>
                </a:solidFill>
                <a:latin typeface="宋体" panose="02010600030101010101" pitchFamily="2" charset="-122"/>
                <a:ea typeface="宋体" panose="02010600030101010101" pitchFamily="2" charset="-122"/>
              </a:rPr>
              <a:t>USB 3.0 </a:t>
            </a:r>
            <a:r>
              <a:rPr kumimoji="1" lang="en-US" altLang="zh-CN" sz="1600" b="1" dirty="0" err="1">
                <a:ln w="12700">
                  <a:noFill/>
                </a:ln>
                <a:solidFill>
                  <a:srgbClr val="5F86D2"/>
                </a:solidFill>
                <a:latin typeface="宋体" panose="02010600030101010101" pitchFamily="2" charset="-122"/>
                <a:ea typeface="宋体" panose="02010600030101010101" pitchFamily="2" charset="-122"/>
              </a:rPr>
              <a:t>接口</a:t>
            </a:r>
            <a:r>
              <a:rPr kumimoji="1" lang="en-US" altLang="zh-CN" sz="1600" b="1" dirty="0">
                <a:ln w="12700">
                  <a:noFill/>
                </a:ln>
                <a:solidFill>
                  <a:srgbClr val="5F86D2"/>
                </a:solidFill>
                <a:latin typeface="宋体" panose="02010600030101010101" pitchFamily="2" charset="-122"/>
                <a:ea typeface="宋体" panose="02010600030101010101" pitchFamily="2" charset="-122"/>
              </a:rPr>
              <a:t>:</a:t>
            </a:r>
            <a:endParaRPr kumimoji="1" lang="zh-CN" altLang="en-US" sz="1600" b="1" dirty="0">
              <a:ln w="12700">
                <a:noFill/>
              </a:ln>
              <a:solidFill>
                <a:srgbClr val="5F86D2"/>
              </a:solidFill>
              <a:latin typeface="宋体" panose="02010600030101010101" pitchFamily="2" charset="-122"/>
              <a:ea typeface="宋体" panose="02010600030101010101" pitchFamily="2" charset="-122"/>
            </a:endParaRPr>
          </a:p>
        </p:txBody>
      </p:sp>
      <p:sp>
        <p:nvSpPr>
          <p:cNvPr id="6" name="标题 1"/>
          <p:cNvSpPr txBox="1"/>
          <p:nvPr/>
        </p:nvSpPr>
        <p:spPr>
          <a:xfrm>
            <a:off x="1444344" y="1646282"/>
            <a:ext cx="9469511" cy="1849385"/>
          </a:xfrm>
          <a:prstGeom prst="rect">
            <a:avLst/>
          </a:prstGeom>
          <a:noFill/>
          <a:ln>
            <a:noFill/>
          </a:ln>
        </p:spPr>
        <p:txBody>
          <a:bodyPr vert="horz" wrap="square" lIns="0" tIns="0" rIns="0" bIns="0" rtlCol="0" anchor="t"/>
          <a:lstStyle/>
          <a:p>
            <a:pPr algn="l">
              <a:lnSpc>
                <a:spcPct val="150000"/>
              </a:lnSpc>
            </a:pP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USB 3.0 接口具有高速数据传输能力，广泛应用于机器与外部存储设备、传感器等的连接。其高速模式下的数据传输速率可达5Gbps，能快速传输大量数据，如机器视觉图像数据</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rPr>
              <a:t>具备即插即用特性，方便用户随时连接和更换设备，提高机器使用的便捷性，在各类机器应用场景中发挥着关键作用</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a:t>
            </a:r>
            <a:endPar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endParaRPr>
          </a:p>
        </p:txBody>
      </p:sp>
      <p:graphicFrame>
        <p:nvGraphicFramePr>
          <p:cNvPr id="7" name="表格 6"/>
          <p:cNvGraphicFramePr>
            <a:graphicFrameLocks noGrp="1"/>
          </p:cNvGraphicFramePr>
          <p:nvPr/>
        </p:nvGraphicFramePr>
        <p:xfrm>
          <a:off x="5096857" y="4190093"/>
          <a:ext cx="6920231" cy="1483360"/>
        </p:xfrm>
        <a:graphic>
          <a:graphicData uri="http://schemas.openxmlformats.org/drawingml/2006/table">
            <a:tbl>
              <a:tblPr firstRow="1" bandRow="1">
                <a:tableStyleId>{5C22544A-7EE6-4342-B048-85BDC9FD1C3A}</a:tableStyleId>
              </a:tblPr>
              <a:tblGrid>
                <a:gridCol w="1354667"/>
                <a:gridCol w="1354667"/>
                <a:gridCol w="1354667"/>
                <a:gridCol w="1535430"/>
                <a:gridCol w="1320800"/>
              </a:tblGrid>
              <a:tr h="370840">
                <a:tc>
                  <a:txBody>
                    <a:bodyPr/>
                    <a:lstStyle/>
                    <a:p>
                      <a:pPr marL="0" marR="0" algn="ctr" rtl="0" eaLnBrk="1" fontAlgn="auto" latinLnBrk="0" hangingPunct="1">
                        <a:buClrTx/>
                        <a:buSzTx/>
                        <a:buFontTx/>
                        <a:buNone/>
                      </a:pPr>
                      <a:r>
                        <a:rPr lang="zh-CN" altLang="en-US" sz="1200" dirty="0">
                          <a:solidFill>
                            <a:schemeClr val="tx1"/>
                          </a:solidFill>
                          <a:cs typeface="+mn-ea"/>
                        </a:rPr>
                        <a:t>型号</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器件类型</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使用位置</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作用</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封装</a:t>
                      </a:r>
                      <a:endParaRPr lang="zh-CN" alt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zh-CN" altLang="en-US" sz="1200" dirty="0">
                          <a:solidFill>
                            <a:schemeClr val="tx1"/>
                          </a:solidFill>
                          <a:cs typeface="+mn-ea"/>
                        </a:rPr>
                        <a:t>ESD0524P</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ESD</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USB接口</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浪涌、静电</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DFN2510</a:t>
                      </a:r>
                      <a:endParaRPr lang="zh-CN" alt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altLang="zh-CN" sz="1200" dirty="0">
                          <a:solidFill>
                            <a:schemeClr val="tx1"/>
                          </a:solidFill>
                          <a:cs typeface="+mn-ea"/>
                        </a:rPr>
                        <a:t>ESDLC5V0D8B</a:t>
                      </a:r>
                      <a:endParaRPr lang="en-US" altLang="zh-CN"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ESD</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USB接口</a:t>
                      </a:r>
                      <a:endParaRPr lang="zh-CN" alt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zh-CN" altLang="en-US" sz="1200" dirty="0">
                          <a:solidFill>
                            <a:schemeClr val="tx1"/>
                          </a:solidFill>
                          <a:cs typeface="+mn-ea"/>
                        </a:rPr>
                        <a:t>浪涌、静电</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altLang="zh-CN" sz="1200" dirty="0">
                          <a:solidFill>
                            <a:schemeClr val="tx1"/>
                          </a:solidFill>
                          <a:cs typeface="+mn-ea"/>
                        </a:rPr>
                        <a:t>DFN1006</a:t>
                      </a:r>
                      <a:endParaRPr lang="en-US" altLang="zh-CN" sz="1200" dirty="0">
                        <a:solidFill>
                          <a:schemeClr val="tx1"/>
                        </a:solidFill>
                        <a:cs typeface="+mn-ea"/>
                      </a:endParaRPr>
                    </a:p>
                  </a:txBody>
                  <a:tcPr anchor="ctr">
                    <a:noFill/>
                  </a:tcPr>
                </a:tc>
              </a:tr>
              <a:tr h="370840">
                <a:tc>
                  <a:txBody>
                    <a:bodyPr/>
                    <a:lstStyle/>
                    <a:p>
                      <a:pPr algn="ctr">
                        <a:buNone/>
                      </a:pPr>
                      <a:r>
                        <a:rPr lang="en-US" altLang="en-US" sz="1200" dirty="0">
                          <a:solidFill>
                            <a:schemeClr val="tx1"/>
                          </a:solidFill>
                        </a:rPr>
                        <a:t>SMF6.5CA</a:t>
                      </a:r>
                      <a:endParaRPr lang="en-US" altLang="en-US" sz="1200" dirty="0">
                        <a:solidFill>
                          <a:schemeClr val="tx1"/>
                        </a:solidFill>
                      </a:endParaRPr>
                    </a:p>
                  </a:txBody>
                  <a:tcPr anchor="ctr">
                    <a:noFill/>
                  </a:tcPr>
                </a:tc>
                <a:tc>
                  <a:txBody>
                    <a:bodyPr/>
                    <a:lstStyle/>
                    <a:p>
                      <a:pPr algn="ctr">
                        <a:buNone/>
                      </a:pPr>
                      <a:r>
                        <a:rPr lang="en-US" altLang="zh-CN" sz="1200">
                          <a:solidFill>
                            <a:schemeClr val="tx1"/>
                          </a:solidFill>
                        </a:rPr>
                        <a:t>TVS</a:t>
                      </a:r>
                      <a:endParaRPr lang="en-US" altLang="zh-CN" sz="1200" dirty="0">
                        <a:solidFill>
                          <a:schemeClr val="tx1"/>
                        </a:solidFill>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200" dirty="0">
                          <a:solidFill>
                            <a:schemeClr val="tx1"/>
                          </a:solidFill>
                          <a:sym typeface="+mn-ea"/>
                        </a:rPr>
                        <a:t>USB</a:t>
                      </a:r>
                      <a:r>
                        <a:rPr lang="zh-CN" altLang="en-US" sz="1200" dirty="0">
                          <a:solidFill>
                            <a:schemeClr val="tx1"/>
                          </a:solidFill>
                          <a:sym typeface="+mn-ea"/>
                        </a:rPr>
                        <a:t>接口</a:t>
                      </a:r>
                      <a:endParaRPr lang="zh-CN" altLang="en-US" sz="1200" dirty="0">
                        <a:solidFill>
                          <a:schemeClr val="tx1"/>
                        </a:solidFill>
                        <a:sym typeface="+mn-ea"/>
                      </a:endParaRPr>
                    </a:p>
                  </a:txBody>
                  <a:tcPr anchor="ctr">
                    <a:noFill/>
                  </a:tcPr>
                </a:tc>
                <a:tc>
                  <a:txBody>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200">
                          <a:solidFill>
                            <a:schemeClr val="tx1"/>
                          </a:solidFill>
                        </a:rPr>
                        <a:t>浪涌，抛负载</a:t>
                      </a:r>
                      <a:endParaRPr lang="zh-CN" altLang="en-US" sz="1200" dirty="0">
                        <a:solidFill>
                          <a:schemeClr val="tx1"/>
                        </a:solidFill>
                      </a:endParaRPr>
                    </a:p>
                  </a:txBody>
                  <a:tcPr anchor="ctr">
                    <a:noFill/>
                  </a:tcPr>
                </a:tc>
                <a:tc>
                  <a:txBody>
                    <a:bodyPr/>
                    <a:lstStyle/>
                    <a:p>
                      <a:pPr algn="ctr">
                        <a:buNone/>
                      </a:pPr>
                      <a:r>
                        <a:rPr lang="en-US" altLang="zh-CN" sz="1200" dirty="0">
                          <a:solidFill>
                            <a:schemeClr val="tx1"/>
                          </a:solidFill>
                        </a:rPr>
                        <a:t>SOD123FL</a:t>
                      </a:r>
                      <a:endParaRPr lang="en-US" altLang="zh-CN" sz="1200" dirty="0">
                        <a:solidFill>
                          <a:schemeClr val="tx1"/>
                        </a:solidFill>
                      </a:endParaRPr>
                    </a:p>
                  </a:txBody>
                  <a:tcPr anchor="ctr">
                    <a:noFill/>
                  </a:tcPr>
                </a:tc>
              </a:tr>
            </a:tbl>
          </a:graphicData>
        </a:graphic>
      </p:graphicFrame>
      <p:sp>
        <p:nvSpPr>
          <p:cNvPr id="15" name="标题 1"/>
          <p:cNvSpPr txBox="1"/>
          <p:nvPr/>
        </p:nvSpPr>
        <p:spPr>
          <a:xfrm>
            <a:off x="824156" y="88503"/>
            <a:ext cx="10338114" cy="468000"/>
          </a:xfrm>
          <a:prstGeom prst="rect">
            <a:avLst/>
          </a:prstGeom>
          <a:noFill/>
          <a:ln cap="sq">
            <a:noFill/>
          </a:ln>
        </p:spPr>
        <p:txBody>
          <a:bodyPr vert="horz" wrap="square" lIns="0" tIns="0" rIns="0" bIns="0" rtlCol="0" anchor="ctr"/>
          <a:lstStyle/>
          <a:p>
            <a:pPr>
              <a:lnSpc>
                <a:spcPct val="130000"/>
              </a:lnSpc>
            </a:pPr>
            <a:r>
              <a:rPr kumimoji="1" lang="en-US" altLang="zh-CN" sz="28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4.5.6 </a:t>
            </a:r>
            <a:r>
              <a:rPr kumimoji="1" lang="en-US" altLang="zh-CN"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rPr>
              <a:t>USB 3.0接口</a:t>
            </a:r>
            <a:r>
              <a:rPr kumimoji="1" lang="en-US" altLang="zh-CN"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EMC及</a:t>
            </a:r>
            <a:r>
              <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热插拔</a:t>
            </a:r>
            <a:r>
              <a:rPr kumimoji="1" lang="en-US" altLang="zh-CN" sz="2800" b="1" dirty="0" err="1">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可靠性设计</a:t>
            </a:r>
            <a:endPar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endParaRPr>
          </a:p>
        </p:txBody>
      </p:sp>
      <p:pic>
        <p:nvPicPr>
          <p:cNvPr id="16" name="图片 15" descr="YINT"/>
          <p:cNvPicPr>
            <a:picLocks noChangeAspect="1"/>
          </p:cNvPicPr>
          <p:nvPr/>
        </p:nvPicPr>
        <p:blipFill>
          <a:blip r:embed="rId2"/>
          <a:stretch>
            <a:fillRect/>
          </a:stretch>
        </p:blipFill>
        <p:spPr>
          <a:xfrm>
            <a:off x="9912350" y="476250"/>
            <a:ext cx="1392555" cy="339725"/>
          </a:xfrm>
          <a:prstGeom prst="rect">
            <a:avLst/>
          </a:prstGeom>
        </p:spPr>
      </p:pic>
      <p:pic>
        <p:nvPicPr>
          <p:cNvPr id="2" name="图片 1"/>
          <p:cNvPicPr>
            <a:picLocks noChangeAspect="1"/>
          </p:cNvPicPr>
          <p:nvPr/>
        </p:nvPicPr>
        <p:blipFill>
          <a:blip r:embed="rId3"/>
          <a:stretch>
            <a:fillRect/>
          </a:stretch>
        </p:blipFill>
        <p:spPr>
          <a:xfrm>
            <a:off x="324478" y="3429000"/>
            <a:ext cx="4652850" cy="245390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
        <p:nvSpPr>
          <p:cNvPr id="5" name="标题 1"/>
          <p:cNvSpPr txBox="1"/>
          <p:nvPr>
            <p:custDataLst>
              <p:tags r:id="rId1"/>
            </p:custDataLst>
          </p:nvPr>
        </p:nvSpPr>
        <p:spPr>
          <a:xfrm>
            <a:off x="5784244" y="3304411"/>
            <a:ext cx="489714" cy="367358"/>
          </a:xfrm>
          <a:custGeom>
            <a:avLst/>
            <a:gdLst>
              <a:gd name="connsiteX0" fmla="*/ 489617 w 489714"/>
              <a:gd name="connsiteY0" fmla="*/ 105533 h 367358"/>
              <a:gd name="connsiteX1" fmla="*/ 468784 w 489714"/>
              <a:gd name="connsiteY1" fmla="*/ 76386 h 367358"/>
              <a:gd name="connsiteX2" fmla="*/ 457145 w 489714"/>
              <a:gd name="connsiteY2" fmla="*/ 74626 h 367358"/>
              <a:gd name="connsiteX3" fmla="*/ 316500 w 489714"/>
              <a:gd name="connsiteY3" fmla="*/ 74626 h 367358"/>
              <a:gd name="connsiteX4" fmla="*/ 306818 w 489714"/>
              <a:gd name="connsiteY4" fmla="*/ 73452 h 367358"/>
              <a:gd name="connsiteX5" fmla="*/ 284811 w 489714"/>
              <a:gd name="connsiteY5" fmla="*/ 52033 h 367358"/>
              <a:gd name="connsiteX6" fmla="*/ 276595 w 489714"/>
              <a:gd name="connsiteY6" fmla="*/ 23082 h 367358"/>
              <a:gd name="connsiteX7" fmla="*/ 255469 w 489714"/>
              <a:gd name="connsiteY7" fmla="*/ 1174 h 367358"/>
              <a:gd name="connsiteX8" fmla="*/ 244711 w 489714"/>
              <a:gd name="connsiteY8" fmla="*/ 0 h 367358"/>
              <a:gd name="connsiteX9" fmla="*/ 32765 w 489714"/>
              <a:gd name="connsiteY9" fmla="*/ 0 h 367358"/>
              <a:gd name="connsiteX10" fmla="*/ 30026 w 489714"/>
              <a:gd name="connsiteY10" fmla="*/ 0 h 367358"/>
              <a:gd name="connsiteX11" fmla="*/ 1271 w 489714"/>
              <a:gd name="connsiteY11" fmla="*/ 22593 h 367358"/>
              <a:gd name="connsiteX12" fmla="*/ 98 w 489714"/>
              <a:gd name="connsiteY12" fmla="*/ 32667 h 367358"/>
              <a:gd name="connsiteX13" fmla="*/ 0 w 489714"/>
              <a:gd name="connsiteY13" fmla="*/ 334496 h 367358"/>
              <a:gd name="connsiteX14" fmla="*/ 0 w 489714"/>
              <a:gd name="connsiteY14" fmla="*/ 336843 h 367358"/>
              <a:gd name="connsiteX15" fmla="*/ 21517 w 489714"/>
              <a:gd name="connsiteY15" fmla="*/ 365892 h 367358"/>
              <a:gd name="connsiteX16" fmla="*/ 33939 w 489714"/>
              <a:gd name="connsiteY16" fmla="*/ 367359 h 367358"/>
              <a:gd name="connsiteX17" fmla="*/ 245004 w 489714"/>
              <a:gd name="connsiteY17" fmla="*/ 367359 h 367358"/>
              <a:gd name="connsiteX18" fmla="*/ 454407 w 489714"/>
              <a:gd name="connsiteY18" fmla="*/ 367359 h 367358"/>
              <a:gd name="connsiteX19" fmla="*/ 460177 w 489714"/>
              <a:gd name="connsiteY19" fmla="*/ 367359 h 367358"/>
              <a:gd name="connsiteX20" fmla="*/ 480717 w 489714"/>
              <a:gd name="connsiteY20" fmla="*/ 358361 h 367358"/>
              <a:gd name="connsiteX21" fmla="*/ 489715 w 489714"/>
              <a:gd name="connsiteY21" fmla="*/ 336061 h 367358"/>
              <a:gd name="connsiteX22" fmla="*/ 489715 w 489714"/>
              <a:gd name="connsiteY22" fmla="*/ 213412 h 367358"/>
              <a:gd name="connsiteX23" fmla="*/ 489715 w 489714"/>
              <a:gd name="connsiteY23" fmla="*/ 105630 h 367358"/>
            </a:gdLst>
            <a:ahLst/>
            <a:cxnLst/>
            <a:rect l="l" t="t" r="r" b="b"/>
            <a:pathLst>
              <a:path w="489714" h="367358">
                <a:moveTo>
                  <a:pt x="489617" y="105533"/>
                </a:moveTo>
                <a:cubicBezTo>
                  <a:pt x="489617" y="92133"/>
                  <a:pt x="481303" y="80690"/>
                  <a:pt x="468784" y="76386"/>
                </a:cubicBezTo>
                <a:cubicBezTo>
                  <a:pt x="464970" y="75115"/>
                  <a:pt x="461155" y="74626"/>
                  <a:pt x="457145" y="74626"/>
                </a:cubicBezTo>
                <a:cubicBezTo>
                  <a:pt x="410296" y="74626"/>
                  <a:pt x="363447" y="74626"/>
                  <a:pt x="316500" y="74626"/>
                </a:cubicBezTo>
                <a:cubicBezTo>
                  <a:pt x="313273" y="74626"/>
                  <a:pt x="309947" y="74332"/>
                  <a:pt x="306818" y="73452"/>
                </a:cubicBezTo>
                <a:cubicBezTo>
                  <a:pt x="295668" y="70322"/>
                  <a:pt x="288137" y="63183"/>
                  <a:pt x="284811" y="52033"/>
                </a:cubicBezTo>
                <a:cubicBezTo>
                  <a:pt x="281877" y="42448"/>
                  <a:pt x="279432" y="32667"/>
                  <a:pt x="276595" y="23082"/>
                </a:cubicBezTo>
                <a:cubicBezTo>
                  <a:pt x="273466" y="12030"/>
                  <a:pt x="266424" y="4695"/>
                  <a:pt x="255469" y="1174"/>
                </a:cubicBezTo>
                <a:cubicBezTo>
                  <a:pt x="251948" y="0"/>
                  <a:pt x="248330" y="0"/>
                  <a:pt x="244711" y="0"/>
                </a:cubicBezTo>
                <a:lnTo>
                  <a:pt x="32765" y="0"/>
                </a:lnTo>
                <a:cubicBezTo>
                  <a:pt x="31885" y="0"/>
                  <a:pt x="31005" y="0"/>
                  <a:pt x="30026" y="0"/>
                </a:cubicBezTo>
                <a:cubicBezTo>
                  <a:pt x="16431" y="391"/>
                  <a:pt x="4695" y="9389"/>
                  <a:pt x="1271" y="22593"/>
                </a:cubicBezTo>
                <a:cubicBezTo>
                  <a:pt x="391" y="25821"/>
                  <a:pt x="98" y="29244"/>
                  <a:pt x="98" y="32667"/>
                </a:cubicBezTo>
                <a:cubicBezTo>
                  <a:pt x="0" y="133212"/>
                  <a:pt x="0" y="233854"/>
                  <a:pt x="0" y="334496"/>
                </a:cubicBezTo>
                <a:cubicBezTo>
                  <a:pt x="0" y="335278"/>
                  <a:pt x="0" y="336061"/>
                  <a:pt x="0" y="336843"/>
                </a:cubicBezTo>
                <a:cubicBezTo>
                  <a:pt x="196" y="350145"/>
                  <a:pt x="8803" y="361784"/>
                  <a:pt x="21517" y="365892"/>
                </a:cubicBezTo>
                <a:cubicBezTo>
                  <a:pt x="25527" y="367261"/>
                  <a:pt x="29733" y="367359"/>
                  <a:pt x="33939" y="367359"/>
                </a:cubicBezTo>
                <a:lnTo>
                  <a:pt x="245004" y="367359"/>
                </a:lnTo>
                <a:cubicBezTo>
                  <a:pt x="314838" y="367359"/>
                  <a:pt x="384573" y="367359"/>
                  <a:pt x="454407" y="367359"/>
                </a:cubicBezTo>
                <a:cubicBezTo>
                  <a:pt x="456363" y="367359"/>
                  <a:pt x="458221" y="367359"/>
                  <a:pt x="460177" y="367359"/>
                </a:cubicBezTo>
                <a:cubicBezTo>
                  <a:pt x="468197" y="367065"/>
                  <a:pt x="475044" y="364033"/>
                  <a:pt x="480717" y="358361"/>
                </a:cubicBezTo>
                <a:cubicBezTo>
                  <a:pt x="486878" y="352199"/>
                  <a:pt x="489715" y="344766"/>
                  <a:pt x="489715" y="336061"/>
                </a:cubicBezTo>
                <a:cubicBezTo>
                  <a:pt x="489715" y="295178"/>
                  <a:pt x="489715" y="254295"/>
                  <a:pt x="489715" y="213412"/>
                </a:cubicBezTo>
                <a:cubicBezTo>
                  <a:pt x="489715" y="177518"/>
                  <a:pt x="489715" y="141623"/>
                  <a:pt x="489715" y="105630"/>
                </a:cubicBezTo>
                <a:close/>
              </a:path>
            </a:pathLst>
          </a:custGeom>
          <a:solidFill>
            <a:schemeClr val="bg1"/>
          </a:solidFill>
          <a:ln w="9676"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a:off x="926943" y="300912"/>
            <a:ext cx="10338114" cy="468000"/>
          </a:xfrm>
          <a:prstGeom prst="rect">
            <a:avLst/>
          </a:prstGeom>
          <a:noFill/>
          <a:ln cap="sq">
            <a:noFill/>
          </a:ln>
        </p:spPr>
        <p:txBody>
          <a:bodyPr vert="horz" wrap="square" lIns="0" tIns="0" rIns="0" bIns="0" rtlCol="0" anchor="ctr"/>
          <a:lstStyle/>
          <a:p>
            <a:pPr>
              <a:lnSpc>
                <a:spcPct val="130000"/>
              </a:lnSpc>
            </a:pPr>
            <a:r>
              <a:rPr kumimoji="1" lang="en-US" altLang="zh-CN" sz="28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4.5.7 </a:t>
            </a:r>
            <a:r>
              <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存储接口</a:t>
            </a:r>
            <a:r>
              <a:rPr kumimoji="1" lang="en-US" altLang="zh-CN" sz="2800" b="1" dirty="0" err="1">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EMC及可靠性设计</a:t>
            </a:r>
            <a:endParaRPr kumimoji="1" lang="zh-CN" altLang="en-US"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endParaRPr>
          </a:p>
          <a:p>
            <a:pPr algn="l">
              <a:lnSpc>
                <a:spcPct val="130000"/>
              </a:lnSpc>
            </a:pPr>
            <a:endParaRPr kumimoji="1" lang="zh-CN" altLang="en-US" dirty="0"/>
          </a:p>
        </p:txBody>
      </p:sp>
      <p:sp>
        <p:nvSpPr>
          <p:cNvPr id="9" name="文本框 8"/>
          <p:cNvSpPr txBox="1"/>
          <p:nvPr/>
        </p:nvSpPr>
        <p:spPr>
          <a:xfrm>
            <a:off x="1384533" y="1081566"/>
            <a:ext cx="10177145" cy="337185"/>
          </a:xfrm>
          <a:prstGeom prst="rect">
            <a:avLst/>
          </a:prstGeom>
        </p:spPr>
        <p:txBody>
          <a:bodyPr wrap="square">
            <a:spAutoFit/>
          </a:bodyPr>
          <a:lstStyle/>
          <a:p>
            <a:pPr marL="0" algn="l">
              <a:buClrTx/>
              <a:buSzTx/>
              <a:buFontTx/>
            </a:pPr>
            <a:r>
              <a:rPr kumimoji="1" lang="en-US" altLang="zh-CN" sz="1600" b="1" i="0" dirty="0" err="1">
                <a:ln w="12700">
                  <a:noFill/>
                </a:ln>
                <a:solidFill>
                  <a:srgbClr val="0563C1">
                    <a:alpha val="100000"/>
                  </a:srgbClr>
                </a:solidFill>
                <a:latin typeface="宋体" panose="02010600030101010101" pitchFamily="2" charset="-122"/>
                <a:ea typeface="宋体" panose="02010600030101010101" pitchFamily="2" charset="-122"/>
                <a:cs typeface="宋体" panose="02010600030101010101" pitchFamily="2" charset="-122"/>
              </a:rPr>
              <a:t>SD卡</a:t>
            </a:r>
            <a:r>
              <a:rPr kumimoji="1" lang="en-US" altLang="zh-CN" sz="1600" b="1" i="0" dirty="0">
                <a:ln w="12700">
                  <a:noFill/>
                </a:ln>
                <a:solidFill>
                  <a:srgbClr val="0563C1">
                    <a:alpha val="100000"/>
                  </a:srgbClr>
                </a:solidFill>
                <a:latin typeface="宋体" panose="02010600030101010101" pitchFamily="2" charset="-122"/>
                <a:ea typeface="宋体" panose="02010600030101010101" pitchFamily="2" charset="-122"/>
                <a:cs typeface="宋体" panose="02010600030101010101" pitchFamily="2" charset="-122"/>
              </a:rPr>
              <a:t> </a:t>
            </a:r>
            <a:r>
              <a:rPr kumimoji="1" lang="en-US" altLang="zh-CN" sz="1600" b="1" i="0" dirty="0" err="1">
                <a:ln w="12700">
                  <a:noFill/>
                </a:ln>
                <a:solidFill>
                  <a:srgbClr val="0563C1">
                    <a:alpha val="100000"/>
                  </a:srgbClr>
                </a:solidFill>
                <a:latin typeface="宋体" panose="02010600030101010101" pitchFamily="2" charset="-122"/>
                <a:ea typeface="宋体" panose="02010600030101010101" pitchFamily="2" charset="-122"/>
                <a:cs typeface="宋体" panose="02010600030101010101" pitchFamily="2" charset="-122"/>
              </a:rPr>
              <a:t>插槽</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rPr>
              <a:t>：</a:t>
            </a:r>
            <a:r>
              <a:rPr kumimoji="1" lang="en-US" altLang="zh-CN" sz="1600" b="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用于扩展存储容量，存放系统文件或数据</a:t>
            </a:r>
            <a:r>
              <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   </a:t>
            </a:r>
            <a:r>
              <a:rPr kumimoji="1" lang="en-US" altLang="zh-CN" sz="1600" b="1" dirty="0" err="1">
                <a:ln w="12700">
                  <a:noFill/>
                </a:ln>
                <a:solidFill>
                  <a:srgbClr val="0563C1">
                    <a:alpha val="100000"/>
                  </a:srgbClr>
                </a:solidFill>
                <a:latin typeface="宋体" panose="02010600030101010101" pitchFamily="2" charset="-122"/>
                <a:ea typeface="宋体" panose="02010600030101010101" pitchFamily="2" charset="-122"/>
              </a:rPr>
              <a:t>TF卡</a:t>
            </a:r>
            <a:r>
              <a:rPr kumimoji="1" lang="en-US" altLang="zh-CN" sz="1600" b="1" dirty="0">
                <a:ln w="12700">
                  <a:noFill/>
                </a:ln>
                <a:solidFill>
                  <a:srgbClr val="0563C1">
                    <a:alpha val="100000"/>
                  </a:srgbClr>
                </a:solidFill>
                <a:latin typeface="宋体" panose="02010600030101010101" pitchFamily="2" charset="-122"/>
                <a:ea typeface="宋体" panose="02010600030101010101" pitchFamily="2" charset="-122"/>
              </a:rPr>
              <a:t> </a:t>
            </a:r>
            <a:r>
              <a:rPr kumimoji="1" lang="en-US" altLang="zh-CN" sz="1600" b="1" dirty="0" err="1">
                <a:ln w="12700">
                  <a:noFill/>
                </a:ln>
                <a:solidFill>
                  <a:srgbClr val="0563C1">
                    <a:alpha val="100000"/>
                  </a:srgbClr>
                </a:solidFill>
                <a:latin typeface="宋体" panose="02010600030101010101" pitchFamily="2" charset="-122"/>
                <a:ea typeface="宋体" panose="02010600030101010101" pitchFamily="2" charset="-122"/>
              </a:rPr>
              <a:t>插槽</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rPr>
              <a:t>：</a:t>
            </a:r>
            <a:r>
              <a:rPr kumimoji="1" lang="en-US" altLang="zh-CN" sz="1600" b="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部分小型开发板使用</a:t>
            </a:r>
            <a:r>
              <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 TF </a:t>
            </a:r>
            <a:r>
              <a:rPr kumimoji="1" lang="en-US" altLang="zh-CN" sz="1600" b="0" i="0" dirty="0" err="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卡作为存储介质</a:t>
            </a:r>
            <a:endParaRPr kumimoji="1" lang="en-US" altLang="zh-CN" sz="1600" b="0" i="0" dirty="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12" name="表格 11"/>
          <p:cNvGraphicFramePr>
            <a:graphicFrameLocks noGrp="1"/>
          </p:cNvGraphicFramePr>
          <p:nvPr/>
        </p:nvGraphicFramePr>
        <p:xfrm>
          <a:off x="2324127" y="4842437"/>
          <a:ext cx="6920231" cy="1483360"/>
        </p:xfrm>
        <a:graphic>
          <a:graphicData uri="http://schemas.openxmlformats.org/drawingml/2006/table">
            <a:tbl>
              <a:tblPr firstRow="1" bandRow="1">
                <a:tableStyleId>{5C22544A-7EE6-4342-B048-85BDC9FD1C3A}</a:tableStyleId>
              </a:tblPr>
              <a:tblGrid>
                <a:gridCol w="1354667"/>
                <a:gridCol w="1354667"/>
                <a:gridCol w="1354667"/>
                <a:gridCol w="1535430"/>
                <a:gridCol w="1320800"/>
              </a:tblGrid>
              <a:tr h="370840">
                <a:tc>
                  <a:txBody>
                    <a:bodyPr/>
                    <a:lstStyle/>
                    <a:p>
                      <a:pPr marL="0" marR="0" algn="ctr" rtl="0" eaLnBrk="1" fontAlgn="auto" latinLnBrk="0" hangingPunct="1">
                        <a:buClrTx/>
                        <a:buSzTx/>
                        <a:buFontTx/>
                        <a:buNone/>
                      </a:pPr>
                      <a:r>
                        <a:rPr lang="zh-CN" altLang="en-US" sz="1200" dirty="0">
                          <a:solidFill>
                            <a:schemeClr val="tx1"/>
                          </a:solidFill>
                          <a:cs typeface="+mn-ea"/>
                        </a:rPr>
                        <a:t>型号</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器件类型</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使用位置</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作用</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封装</a:t>
                      </a:r>
                      <a:endParaRPr lang="zh-CN" alt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ESD0524P</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ESD</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SD卡接口</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浪涌、静电</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DFN2510</a:t>
                      </a:r>
                      <a:endParaRPr 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ESDLC5V0D3B</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ESD</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SD卡接口</a:t>
                      </a:r>
                      <a:endParaRPr 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a:solidFill>
                            <a:schemeClr val="tx1"/>
                          </a:solidFill>
                          <a:cs typeface="+mn-ea"/>
                        </a:rPr>
                        <a:t>浪涌、静电</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SOD323</a:t>
                      </a:r>
                      <a:endParaRPr 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SMF5.0CA</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TVS</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SD卡接口</a:t>
                      </a:r>
                      <a:endParaRPr 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err="1">
                          <a:solidFill>
                            <a:schemeClr val="tx1"/>
                          </a:solidFill>
                          <a:cs typeface="+mn-ea"/>
                        </a:rPr>
                        <a:t>浪涌</a:t>
                      </a:r>
                      <a:r>
                        <a:rPr lang="en-US" sz="1200" dirty="0">
                          <a:solidFill>
                            <a:schemeClr val="tx1"/>
                          </a:solidFill>
                          <a:cs typeface="+mn-ea"/>
                        </a:rPr>
                        <a:t>、</a:t>
                      </a:r>
                      <a:r>
                        <a:rPr lang="zh-CN" altLang="en-US" sz="1200" dirty="0">
                          <a:solidFill>
                            <a:schemeClr val="tx1"/>
                          </a:solidFill>
                          <a:cs typeface="+mn-ea"/>
                        </a:rPr>
                        <a:t>抛负载</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SOD123FL</a:t>
                      </a:r>
                      <a:endParaRPr lang="en-US" sz="1200" dirty="0">
                        <a:solidFill>
                          <a:schemeClr val="tx1"/>
                        </a:solidFill>
                        <a:cs typeface="+mn-ea"/>
                      </a:endParaRPr>
                    </a:p>
                  </a:txBody>
                  <a:tcPr anchor="ctr">
                    <a:noFill/>
                  </a:tcPr>
                </a:tc>
              </a:tr>
            </a:tbl>
          </a:graphicData>
        </a:graphic>
      </p:graphicFrame>
      <p:pic>
        <p:nvPicPr>
          <p:cNvPr id="16" name="图片 15" descr="YINT"/>
          <p:cNvPicPr>
            <a:picLocks noChangeAspect="1"/>
          </p:cNvPicPr>
          <p:nvPr/>
        </p:nvPicPr>
        <p:blipFill>
          <a:blip r:embed="rId2"/>
          <a:stretch>
            <a:fillRect/>
          </a:stretch>
        </p:blipFill>
        <p:spPr>
          <a:xfrm>
            <a:off x="9912350" y="476250"/>
            <a:ext cx="1392555" cy="339725"/>
          </a:xfrm>
          <a:prstGeom prst="rect">
            <a:avLst/>
          </a:prstGeom>
        </p:spPr>
      </p:pic>
      <p:pic>
        <p:nvPicPr>
          <p:cNvPr id="3" name="图片 2"/>
          <p:cNvPicPr>
            <a:picLocks noChangeAspect="1"/>
          </p:cNvPicPr>
          <p:nvPr/>
        </p:nvPicPr>
        <p:blipFill>
          <a:blip r:embed="rId3"/>
          <a:stretch>
            <a:fillRect/>
          </a:stretch>
        </p:blipFill>
        <p:spPr>
          <a:xfrm>
            <a:off x="3998378" y="1478267"/>
            <a:ext cx="4061445" cy="33046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
        <p:nvSpPr>
          <p:cNvPr id="7" name="标题 1"/>
          <p:cNvSpPr txBox="1"/>
          <p:nvPr>
            <p:custDataLst>
              <p:tags r:id="rId1"/>
            </p:custDataLst>
          </p:nvPr>
        </p:nvSpPr>
        <p:spPr>
          <a:xfrm>
            <a:off x="1057617" y="1111362"/>
            <a:ext cx="1409661" cy="481330"/>
          </a:xfrm>
          <a:prstGeom prst="rect">
            <a:avLst/>
          </a:prstGeom>
          <a:noFill/>
          <a:ln>
            <a:noFill/>
          </a:ln>
        </p:spPr>
        <p:txBody>
          <a:bodyPr vert="horz" wrap="square" lIns="0" tIns="0" rIns="0" bIns="0" rtlCol="0" anchor="b"/>
          <a:lstStyle/>
          <a:p>
            <a:pPr algn="l">
              <a:lnSpc>
                <a:spcPct val="130000"/>
              </a:lnSpc>
            </a:pPr>
            <a:r>
              <a:rPr kumimoji="1" lang="en-US" altLang="zh-CN" sz="1600" b="1" dirty="0" err="1">
                <a:ln w="12700">
                  <a:noFill/>
                </a:ln>
                <a:solidFill>
                  <a:srgbClr val="0563C1">
                    <a:alpha val="100000"/>
                  </a:srgbClr>
                </a:solidFill>
                <a:latin typeface="宋体" panose="02010600030101010101" pitchFamily="2" charset="-122"/>
                <a:ea typeface="宋体" panose="02010600030101010101" pitchFamily="2" charset="-122"/>
              </a:rPr>
              <a:t>以太网</a:t>
            </a:r>
            <a:r>
              <a:rPr kumimoji="1" lang="en-US" altLang="zh-CN" sz="1600" b="1" dirty="0">
                <a:ln w="12700">
                  <a:noFill/>
                </a:ln>
                <a:solidFill>
                  <a:srgbClr val="0563C1">
                    <a:alpha val="100000"/>
                  </a:srgbClr>
                </a:solidFill>
                <a:latin typeface="宋体" panose="02010600030101010101" pitchFamily="2" charset="-122"/>
                <a:ea typeface="宋体" panose="02010600030101010101" pitchFamily="2" charset="-122"/>
              </a:rPr>
              <a:t> </a:t>
            </a:r>
            <a:r>
              <a:rPr kumimoji="1" lang="en-US" altLang="zh-CN" sz="1600" b="1" dirty="0" err="1">
                <a:ln w="12700">
                  <a:noFill/>
                </a:ln>
                <a:solidFill>
                  <a:srgbClr val="0563C1">
                    <a:alpha val="100000"/>
                  </a:srgbClr>
                </a:solidFill>
                <a:latin typeface="宋体" panose="02010600030101010101" pitchFamily="2" charset="-122"/>
                <a:ea typeface="宋体" panose="02010600030101010101" pitchFamily="2" charset="-122"/>
              </a:rPr>
              <a:t>接口</a:t>
            </a:r>
            <a:r>
              <a:rPr kumimoji="1" lang="en-US" altLang="zh-CN" sz="1400" dirty="0">
                <a:ln w="12700">
                  <a:noFill/>
                </a:ln>
                <a:solidFill>
                  <a:srgbClr val="262626">
                    <a:alpha val="100000"/>
                  </a:srgbClr>
                </a:solidFill>
                <a:latin typeface="Source Han Sans CN Normal" panose="020B0400000000000000" charset="-122"/>
                <a:ea typeface="Source Han Sans CN Normal" panose="020B0400000000000000" charset="-122"/>
              </a:rPr>
              <a:t>:</a:t>
            </a:r>
            <a:endParaRPr kumimoji="1" lang="zh-CN" altLang="en-US" sz="1400" dirty="0">
              <a:ln w="12700">
                <a:noFill/>
              </a:ln>
              <a:solidFill>
                <a:srgbClr val="262626">
                  <a:alpha val="100000"/>
                </a:srgbClr>
              </a:solidFill>
              <a:latin typeface="Source Han Sans CN Normal" panose="020B0400000000000000" charset="-122"/>
              <a:ea typeface="Source Han Sans CN Normal" panose="020B0400000000000000" charset="-122"/>
            </a:endParaRPr>
          </a:p>
        </p:txBody>
      </p:sp>
      <p:sp>
        <p:nvSpPr>
          <p:cNvPr id="8" name="标题 1"/>
          <p:cNvSpPr txBox="1"/>
          <p:nvPr/>
        </p:nvSpPr>
        <p:spPr>
          <a:xfrm>
            <a:off x="1384164" y="1745893"/>
            <a:ext cx="9685020" cy="1604010"/>
          </a:xfrm>
          <a:prstGeom prst="rect">
            <a:avLst/>
          </a:prstGeom>
          <a:noFill/>
          <a:ln>
            <a:noFill/>
          </a:ln>
        </p:spPr>
        <p:txBody>
          <a:bodyPr vert="horz" wrap="square" lIns="0" tIns="0" rIns="0" bIns="0" rtlCol="0" anchor="t"/>
          <a:lstStyle/>
          <a:p>
            <a:pPr algn="l">
              <a:lnSpc>
                <a:spcPct val="150000"/>
              </a:lnSpc>
            </a:pP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支持有线网络连接；</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以太网接口为机器提供稳定的网络连接，支持远程控制和数据交互。通过以太网，机器可实时上传工作数据至云端，接受远程指令，实现智能化远程操作</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a:t>
            </a:r>
            <a:r>
              <a:rPr kumimoji="1" lang="en-US" altLang="zh-CN" sz="1600" dirty="0">
                <a:ln w="12700">
                  <a:noFill/>
                </a:ln>
                <a:solidFill>
                  <a:srgbClr val="262626">
                    <a:alpha val="100000"/>
                  </a:srgbClr>
                </a:solidFill>
                <a:latin typeface="宋体" panose="02010600030101010101" pitchFamily="2" charset="-122"/>
                <a:ea typeface="宋体" panose="02010600030101010101" pitchFamily="2" charset="-122"/>
              </a:rPr>
              <a:t>其传输速率可达1000Mbps甚至更高，满足机器在自动化、智能</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化</a:t>
            </a:r>
            <a:r>
              <a:rPr kumimoji="1" lang="en-US" altLang="zh-CN" sz="1600" dirty="0" err="1">
                <a:ln w="12700">
                  <a:noFill/>
                </a:ln>
                <a:solidFill>
                  <a:srgbClr val="262626">
                    <a:alpha val="100000"/>
                  </a:srgbClr>
                </a:solidFill>
                <a:latin typeface="宋体" panose="02010600030101010101" pitchFamily="2" charset="-122"/>
                <a:ea typeface="宋体" panose="02010600030101010101" pitchFamily="2" charset="-122"/>
              </a:rPr>
              <a:t>等领域对高速、稳定数据传输的需求</a:t>
            </a:r>
            <a:r>
              <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rPr>
              <a:t>。</a:t>
            </a:r>
            <a:endParaRPr kumimoji="1" lang="zh-CN" altLang="en-US" sz="1600" dirty="0">
              <a:ln w="12700">
                <a:noFill/>
              </a:ln>
              <a:solidFill>
                <a:srgbClr val="262626">
                  <a:alpha val="100000"/>
                </a:srgbClr>
              </a:solidFill>
              <a:latin typeface="宋体" panose="02010600030101010101" pitchFamily="2" charset="-122"/>
              <a:ea typeface="宋体" panose="02010600030101010101" pitchFamily="2" charset="-122"/>
            </a:endParaRPr>
          </a:p>
        </p:txBody>
      </p:sp>
      <p:sp>
        <p:nvSpPr>
          <p:cNvPr id="9" name="标题 1"/>
          <p:cNvSpPr txBox="1"/>
          <p:nvPr/>
        </p:nvSpPr>
        <p:spPr>
          <a:xfrm>
            <a:off x="926943" y="287650"/>
            <a:ext cx="10338114" cy="468000"/>
          </a:xfrm>
          <a:prstGeom prst="rect">
            <a:avLst/>
          </a:prstGeom>
          <a:noFill/>
          <a:ln cap="sq">
            <a:noFill/>
          </a:ln>
        </p:spPr>
        <p:txBody>
          <a:bodyPr vert="horz" wrap="square" lIns="0" tIns="0" rIns="0" bIns="0" rtlCol="0" anchor="ctr"/>
          <a:lstStyle/>
          <a:p>
            <a:pPr>
              <a:lnSpc>
                <a:spcPct val="130000"/>
              </a:lnSpc>
            </a:pPr>
            <a:r>
              <a:rPr kumimoji="1" lang="en-US" altLang="zh-CN" sz="2800" b="1" dirty="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4.5.8 </a:t>
            </a:r>
            <a:r>
              <a:rPr kumimoji="1" lang="en-US" altLang="zh-CN" sz="2800" b="1" dirty="0" err="1">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rPr>
              <a:t>以太网接口</a:t>
            </a:r>
            <a:r>
              <a:rPr kumimoji="1" lang="en-US" altLang="zh-CN" sz="2800" b="1" dirty="0" err="1">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EMC及</a:t>
            </a:r>
            <a:r>
              <a:rPr kumimoji="1" lang="zh-CN" altLang="en-US" sz="2800"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热插拔</a:t>
            </a:r>
            <a:r>
              <a:rPr kumimoji="1" lang="en-US" altLang="zh-CN" sz="2800" b="1" dirty="0" err="1">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sym typeface="+mn-ea"/>
              </a:rPr>
              <a:t>可靠性设计</a:t>
            </a:r>
            <a:endParaRPr kumimoji="1" lang="zh-CN" altLang="en-US" b="1" dirty="0">
              <a:ln w="12700">
                <a:noFill/>
              </a:ln>
              <a:solidFill>
                <a:srgbClr val="0D0D0D">
                  <a:alpha val="100000"/>
                </a:srgbClr>
              </a:solidFill>
              <a:latin typeface="宋体" panose="02010600030101010101" pitchFamily="2" charset="-122"/>
              <a:ea typeface="宋体" panose="02010600030101010101" pitchFamily="2" charset="-122"/>
              <a:cs typeface="Source Han Sans CN Bold Bold" panose="020B0800000000000000" charset="-122"/>
            </a:endParaRPr>
          </a:p>
          <a:p>
            <a:pPr algn="l">
              <a:lnSpc>
                <a:spcPct val="130000"/>
              </a:lnSpc>
            </a:pPr>
            <a:endParaRPr kumimoji="1" lang="zh-CN" altLang="en-US" dirty="0"/>
          </a:p>
        </p:txBody>
      </p:sp>
      <p:graphicFrame>
        <p:nvGraphicFramePr>
          <p:cNvPr id="11" name="表格 10"/>
          <p:cNvGraphicFramePr>
            <a:graphicFrameLocks noGrp="1"/>
          </p:cNvGraphicFramePr>
          <p:nvPr/>
        </p:nvGraphicFramePr>
        <p:xfrm>
          <a:off x="4645049" y="4435067"/>
          <a:ext cx="7255511" cy="1112520"/>
        </p:xfrm>
        <a:graphic>
          <a:graphicData uri="http://schemas.openxmlformats.org/drawingml/2006/table">
            <a:tbl>
              <a:tblPr firstRow="1" bandRow="1">
                <a:tableStyleId>{5C22544A-7EE6-4342-B048-85BDC9FD1C3A}</a:tableStyleId>
              </a:tblPr>
              <a:tblGrid>
                <a:gridCol w="1728471"/>
                <a:gridCol w="1158240"/>
                <a:gridCol w="1422400"/>
                <a:gridCol w="1706880"/>
                <a:gridCol w="1239520"/>
              </a:tblGrid>
              <a:tr h="370840">
                <a:tc>
                  <a:txBody>
                    <a:bodyPr/>
                    <a:lstStyle/>
                    <a:p>
                      <a:pPr marL="0" marR="0" algn="ctr" rtl="0" eaLnBrk="1" fontAlgn="auto" latinLnBrk="0" hangingPunct="1">
                        <a:buClrTx/>
                        <a:buSzTx/>
                        <a:buFontTx/>
                        <a:buNone/>
                      </a:pPr>
                      <a:r>
                        <a:rPr lang="zh-CN" altLang="en-US" sz="1200" dirty="0">
                          <a:solidFill>
                            <a:schemeClr val="tx1"/>
                          </a:solidFill>
                          <a:cs typeface="+mn-ea"/>
                        </a:rPr>
                        <a:t>型号</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器件类型</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使用位置</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作用</a:t>
                      </a:r>
                      <a:endParaRPr lang="zh-CN" alt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zh-CN" altLang="en-US" sz="1200" dirty="0">
                          <a:solidFill>
                            <a:schemeClr val="tx1"/>
                          </a:solidFill>
                          <a:cs typeface="+mn-ea"/>
                        </a:rPr>
                        <a:t>封装</a:t>
                      </a:r>
                      <a:endParaRPr lang="zh-CN" alt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3R090L</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GDT</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以太网接口</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浪涌</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3RXXXL</a:t>
                      </a:r>
                      <a:endParaRPr lang="en-US" sz="1200" dirty="0">
                        <a:solidFill>
                          <a:schemeClr val="tx1"/>
                        </a:solidFill>
                        <a:cs typeface="+mn-ea"/>
                      </a:endParaRPr>
                    </a:p>
                  </a:txBody>
                  <a:tcPr anchor="ctr">
                    <a:noFill/>
                  </a:tcPr>
                </a:tc>
              </a:tr>
              <a:tr h="370840">
                <a:tc>
                  <a:txBody>
                    <a:bodyPr/>
                    <a:lstStyle/>
                    <a:p>
                      <a:pPr marL="0" marR="0" algn="ctr" rtl="0" eaLnBrk="1" fontAlgn="auto" latinLnBrk="0" hangingPunct="1">
                        <a:buClrTx/>
                        <a:buSzTx/>
                        <a:buFontTx/>
                        <a:buNone/>
                      </a:pPr>
                      <a:r>
                        <a:rPr lang="en-US" sz="1200" dirty="0">
                          <a:solidFill>
                            <a:schemeClr val="tx1"/>
                          </a:solidFill>
                          <a:cs typeface="+mn-ea"/>
                        </a:rPr>
                        <a:t>ESDLC3V3D3B</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ESD</a:t>
                      </a:r>
                      <a:endParaRPr 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a:solidFill>
                            <a:schemeClr val="tx1"/>
                          </a:solidFill>
                          <a:cs typeface="+mn-ea"/>
                        </a:rPr>
                        <a:t>以太网接口</a:t>
                      </a:r>
                      <a:endParaRPr lang="en-US" sz="1200" dirty="0">
                        <a:solidFill>
                          <a:schemeClr val="tx1"/>
                        </a:solidFill>
                        <a:cs typeface="+mn-ea"/>
                      </a:endParaRPr>
                    </a:p>
                  </a:txBody>
                  <a:tcPr anchor="ctr">
                    <a:noFill/>
                  </a:tcPr>
                </a:tc>
                <a:tc>
                  <a:txBody>
                    <a:bodyPr/>
                    <a:lstStyle/>
                    <a:p>
                      <a:pPr marL="0" marR="0" lvl="0" algn="ctr" rtl="0" eaLnBrk="1" fontAlgn="auto" latinLnBrk="0" hangingPunct="1">
                        <a:lnSpc>
                          <a:spcPct val="100000"/>
                        </a:lnSpc>
                        <a:spcBef>
                          <a:spcPts val="0"/>
                        </a:spcBef>
                        <a:buClrTx/>
                        <a:buSzTx/>
                        <a:buFontTx/>
                        <a:buNone/>
                      </a:pPr>
                      <a:r>
                        <a:rPr lang="en-US" sz="1200" dirty="0">
                          <a:solidFill>
                            <a:schemeClr val="tx1"/>
                          </a:solidFill>
                          <a:cs typeface="+mn-ea"/>
                        </a:rPr>
                        <a:t>浪涌、静电</a:t>
                      </a:r>
                      <a:endParaRPr lang="en-US" sz="1200" dirty="0">
                        <a:solidFill>
                          <a:schemeClr val="tx1"/>
                        </a:solidFill>
                        <a:cs typeface="+mn-ea"/>
                      </a:endParaRPr>
                    </a:p>
                  </a:txBody>
                  <a:tcPr anchor="ctr">
                    <a:noFill/>
                  </a:tcPr>
                </a:tc>
                <a:tc>
                  <a:txBody>
                    <a:bodyPr/>
                    <a:lstStyle/>
                    <a:p>
                      <a:pPr marL="0" marR="0" algn="ctr" rtl="0" eaLnBrk="1" fontAlgn="auto" latinLnBrk="0" hangingPunct="1">
                        <a:buClrTx/>
                        <a:buSzTx/>
                        <a:buFontTx/>
                        <a:buNone/>
                      </a:pPr>
                      <a:r>
                        <a:rPr lang="en-US" sz="1200" dirty="0">
                          <a:solidFill>
                            <a:schemeClr val="tx1"/>
                          </a:solidFill>
                          <a:cs typeface="+mn-ea"/>
                        </a:rPr>
                        <a:t>SOD323</a:t>
                      </a:r>
                      <a:endParaRPr lang="en-US" sz="1200" dirty="0">
                        <a:solidFill>
                          <a:schemeClr val="tx1"/>
                        </a:solidFill>
                        <a:cs typeface="+mn-ea"/>
                      </a:endParaRPr>
                    </a:p>
                  </a:txBody>
                  <a:tcPr anchor="ctr">
                    <a:noFill/>
                  </a:tcPr>
                </a:tc>
              </a:tr>
            </a:tbl>
          </a:graphicData>
        </a:graphic>
      </p:graphicFrame>
      <p:pic>
        <p:nvPicPr>
          <p:cNvPr id="14" name="图片 13"/>
          <p:cNvPicPr>
            <a:picLocks noChangeAspect="1"/>
          </p:cNvPicPr>
          <p:nvPr/>
        </p:nvPicPr>
        <p:blipFill>
          <a:blip r:embed="rId2"/>
          <a:stretch>
            <a:fillRect/>
          </a:stretch>
        </p:blipFill>
        <p:spPr>
          <a:xfrm>
            <a:off x="202947" y="3816595"/>
            <a:ext cx="4442102" cy="2440123"/>
          </a:xfrm>
          <a:prstGeom prst="rect">
            <a:avLst/>
          </a:prstGeom>
        </p:spPr>
      </p:pic>
      <p:pic>
        <p:nvPicPr>
          <p:cNvPr id="15" name="图片 14" descr="YINT"/>
          <p:cNvPicPr>
            <a:picLocks noChangeAspect="1"/>
          </p:cNvPicPr>
          <p:nvPr/>
        </p:nvPicPr>
        <p:blipFill>
          <a:blip r:embed="rId3"/>
          <a:stretch>
            <a:fillRect/>
          </a:stretch>
        </p:blipFill>
        <p:spPr>
          <a:xfrm>
            <a:off x="9912350" y="476250"/>
            <a:ext cx="1392555" cy="33972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标题 1"/>
          <p:cNvSpPr txBox="1"/>
          <p:nvPr/>
        </p:nvSpPr>
        <p:spPr>
          <a:xfrm>
            <a:off x="8202292" y="0"/>
            <a:ext cx="3990661" cy="6858000"/>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551955" y="2380505"/>
            <a:ext cx="545996" cy="545996"/>
          </a:xfrm>
          <a:prstGeom prst="ellipse">
            <a:avLst/>
          </a:prstGeom>
          <a:solidFill>
            <a:schemeClr val="accent1">
              <a:lumMod val="20000"/>
              <a:lumOff val="80000"/>
            </a:schemeClr>
          </a:solidFill>
          <a:ln w="12700" cap="sq">
            <a:noFill/>
            <a:miter/>
          </a:ln>
          <a:effectLst>
            <a:outerShdw blurRad="63500" sx="102000" sy="1020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637791" y="2492754"/>
            <a:ext cx="324794" cy="321498"/>
          </a:xfrm>
          <a:custGeom>
            <a:avLst/>
            <a:gdLst>
              <a:gd name="connsiteX0" fmla="*/ 1615928 w 1831861"/>
              <a:gd name="connsiteY0" fmla="*/ 1170309 h 1831823"/>
              <a:gd name="connsiteX1" fmla="*/ 1800618 w 1831861"/>
              <a:gd name="connsiteY1" fmla="*/ 1263273 h 1831823"/>
              <a:gd name="connsiteX2" fmla="*/ 1831860 w 1831861"/>
              <a:gd name="connsiteY2" fmla="*/ 1313851 h 1831823"/>
              <a:gd name="connsiteX3" fmla="*/ 1801380 w 1831861"/>
              <a:gd name="connsiteY3" fmla="*/ 1364238 h 1831823"/>
              <a:gd name="connsiteX4" fmla="*/ 938891 w 1831861"/>
              <a:gd name="connsiteY4" fmla="*/ 1824867 h 1831823"/>
              <a:gd name="connsiteX5" fmla="*/ 911650 w 1831861"/>
              <a:gd name="connsiteY5" fmla="*/ 1831820 h 1831823"/>
              <a:gd name="connsiteX6" fmla="*/ 884027 w 1831861"/>
              <a:gd name="connsiteY6" fmla="*/ 1824867 h 1831823"/>
              <a:gd name="connsiteX7" fmla="*/ 30587 w 1831861"/>
              <a:gd name="connsiteY7" fmla="*/ 1364143 h 1831823"/>
              <a:gd name="connsiteX8" fmla="*/ 6870 w 1831861"/>
              <a:gd name="connsiteY8" fmla="*/ 1340235 h 1831823"/>
              <a:gd name="connsiteX9" fmla="*/ 6775 w 1831861"/>
              <a:gd name="connsiteY9" fmla="*/ 1340054 h 1831823"/>
              <a:gd name="connsiteX10" fmla="*/ 32016 w 1831861"/>
              <a:gd name="connsiteY10" fmla="*/ 1263273 h 1831823"/>
              <a:gd name="connsiteX11" fmla="*/ 216039 w 1831861"/>
              <a:gd name="connsiteY11" fmla="*/ 1171738 h 1831823"/>
              <a:gd name="connsiteX12" fmla="*/ 834592 w 1831861"/>
              <a:gd name="connsiteY12" fmla="*/ 1505875 h 1831823"/>
              <a:gd name="connsiteX13" fmla="*/ 835069 w 1831861"/>
              <a:gd name="connsiteY13" fmla="*/ 1505875 h 1831823"/>
              <a:gd name="connsiteX14" fmla="*/ 911269 w 1831861"/>
              <a:gd name="connsiteY14" fmla="*/ 1524925 h 1831823"/>
              <a:gd name="connsiteX15" fmla="*/ 988326 w 1831861"/>
              <a:gd name="connsiteY15" fmla="*/ 1505303 h 1831823"/>
              <a:gd name="connsiteX16" fmla="*/ 1615643 w 1831861"/>
              <a:gd name="connsiteY16" fmla="*/ 763591 h 1831823"/>
              <a:gd name="connsiteX17" fmla="*/ 1800427 w 1831861"/>
              <a:gd name="connsiteY17" fmla="*/ 856555 h 1831823"/>
              <a:gd name="connsiteX18" fmla="*/ 1823002 w 1831861"/>
              <a:gd name="connsiteY18" fmla="*/ 877605 h 1831823"/>
              <a:gd name="connsiteX19" fmla="*/ 1828145 w 1831861"/>
              <a:gd name="connsiteY19" fmla="*/ 887987 h 1831823"/>
              <a:gd name="connsiteX20" fmla="*/ 1827859 w 1831861"/>
              <a:gd name="connsiteY20" fmla="*/ 887416 h 1831823"/>
              <a:gd name="connsiteX21" fmla="*/ 1831574 w 1831861"/>
              <a:gd name="connsiteY21" fmla="*/ 906466 h 1831823"/>
              <a:gd name="connsiteX22" fmla="*/ 1805571 w 1831861"/>
              <a:gd name="connsiteY22" fmla="*/ 954091 h 1831823"/>
              <a:gd name="connsiteX23" fmla="*/ 1801094 w 1831861"/>
              <a:gd name="connsiteY23" fmla="*/ 956758 h 1831823"/>
              <a:gd name="connsiteX24" fmla="*/ 1668697 w 1831861"/>
              <a:gd name="connsiteY24" fmla="*/ 1027529 h 1831823"/>
              <a:gd name="connsiteX25" fmla="*/ 1503819 w 1831861"/>
              <a:gd name="connsiteY25" fmla="*/ 1115540 h 1831823"/>
              <a:gd name="connsiteX26" fmla="*/ 938129 w 1831861"/>
              <a:gd name="connsiteY26" fmla="*/ 1417673 h 1831823"/>
              <a:gd name="connsiteX27" fmla="*/ 910983 w 1831861"/>
              <a:gd name="connsiteY27" fmla="*/ 1424626 h 1831823"/>
              <a:gd name="connsiteX28" fmla="*/ 883361 w 1831861"/>
              <a:gd name="connsiteY28" fmla="*/ 1417673 h 1831823"/>
              <a:gd name="connsiteX29" fmla="*/ 402062 w 1831861"/>
              <a:gd name="connsiteY29" fmla="*/ 1157736 h 1831823"/>
              <a:gd name="connsiteX30" fmla="*/ 327005 w 1831861"/>
              <a:gd name="connsiteY30" fmla="*/ 1117254 h 1831823"/>
              <a:gd name="connsiteX31" fmla="*/ 29921 w 1831861"/>
              <a:gd name="connsiteY31" fmla="*/ 956758 h 1831823"/>
              <a:gd name="connsiteX32" fmla="*/ 22777 w 1831861"/>
              <a:gd name="connsiteY32" fmla="*/ 952091 h 1831823"/>
              <a:gd name="connsiteX33" fmla="*/ 18395 w 1831861"/>
              <a:gd name="connsiteY33" fmla="*/ 948471 h 1831823"/>
              <a:gd name="connsiteX34" fmla="*/ 6298 w 1831861"/>
              <a:gd name="connsiteY34" fmla="*/ 932945 h 1831823"/>
              <a:gd name="connsiteX35" fmla="*/ 1346 w 1831861"/>
              <a:gd name="connsiteY35" fmla="*/ 919515 h 1831823"/>
              <a:gd name="connsiteX36" fmla="*/ 679 w 1831861"/>
              <a:gd name="connsiteY36" fmla="*/ 916467 h 1831823"/>
              <a:gd name="connsiteX37" fmla="*/ 107 w 1831861"/>
              <a:gd name="connsiteY37" fmla="*/ 911324 h 1831823"/>
              <a:gd name="connsiteX38" fmla="*/ 107 w 1831861"/>
              <a:gd name="connsiteY38" fmla="*/ 908466 h 1831823"/>
              <a:gd name="connsiteX39" fmla="*/ 31445 w 1831861"/>
              <a:gd name="connsiteY39" fmla="*/ 855888 h 1831823"/>
              <a:gd name="connsiteX40" fmla="*/ 215563 w 1831861"/>
              <a:gd name="connsiteY40" fmla="*/ 764162 h 1831823"/>
              <a:gd name="connsiteX41" fmla="*/ 609517 w 1831861"/>
              <a:gd name="connsiteY41" fmla="*/ 977237 h 1831823"/>
              <a:gd name="connsiteX42" fmla="*/ 834592 w 1831861"/>
              <a:gd name="connsiteY42" fmla="*/ 1098776 h 1831823"/>
              <a:gd name="connsiteX43" fmla="*/ 835069 w 1831861"/>
              <a:gd name="connsiteY43" fmla="*/ 1098776 h 1831823"/>
              <a:gd name="connsiteX44" fmla="*/ 911269 w 1831861"/>
              <a:gd name="connsiteY44" fmla="*/ 1117826 h 1831823"/>
              <a:gd name="connsiteX45" fmla="*/ 988421 w 1831861"/>
              <a:gd name="connsiteY45" fmla="*/ 1098204 h 1831823"/>
              <a:gd name="connsiteX46" fmla="*/ 1221594 w 1831861"/>
              <a:gd name="connsiteY46" fmla="*/ 973712 h 1831823"/>
              <a:gd name="connsiteX47" fmla="*/ 920508 w 1831861"/>
              <a:gd name="connsiteY47" fmla="*/ 0 h 1831823"/>
              <a:gd name="connsiteX48" fmla="*/ 946511 w 1831861"/>
              <a:gd name="connsiteY48" fmla="*/ 6258 h 1831823"/>
              <a:gd name="connsiteX49" fmla="*/ 1800522 w 1831861"/>
              <a:gd name="connsiteY49" fmla="*/ 441932 h 1831823"/>
              <a:gd name="connsiteX50" fmla="*/ 1831860 w 1831861"/>
              <a:gd name="connsiteY50" fmla="*/ 492986 h 1831823"/>
              <a:gd name="connsiteX51" fmla="*/ 1801380 w 1831861"/>
              <a:gd name="connsiteY51" fmla="*/ 543944 h 1831823"/>
              <a:gd name="connsiteX52" fmla="*/ 938605 w 1831861"/>
              <a:gd name="connsiteY52" fmla="*/ 1010669 h 1831823"/>
              <a:gd name="connsiteX53" fmla="*/ 911459 w 1831861"/>
              <a:gd name="connsiteY53" fmla="*/ 1017622 h 1831823"/>
              <a:gd name="connsiteX54" fmla="*/ 883836 w 1831861"/>
              <a:gd name="connsiteY54" fmla="*/ 1010669 h 1831823"/>
              <a:gd name="connsiteX55" fmla="*/ 30301 w 1831861"/>
              <a:gd name="connsiteY55" fmla="*/ 543944 h 1831823"/>
              <a:gd name="connsiteX56" fmla="*/ 30396 w 1831861"/>
              <a:gd name="connsiteY56" fmla="*/ 543944 h 1831823"/>
              <a:gd name="connsiteX57" fmla="*/ 6546 w 1831861"/>
              <a:gd name="connsiteY57" fmla="*/ 519513 h 1831823"/>
              <a:gd name="connsiteX58" fmla="*/ 31635 w 1831861"/>
              <a:gd name="connsiteY58" fmla="*/ 441551 h 1831823"/>
              <a:gd name="connsiteX59" fmla="*/ 894504 w 1831861"/>
              <a:gd name="connsiteY59" fmla="*/ 6258 h 1831823"/>
              <a:gd name="connsiteX60" fmla="*/ 920508 w 1831861"/>
              <a:gd name="connsiteY60" fmla="*/ 0 h 1831823"/>
            </a:gdLst>
            <a:ahLst/>
            <a:cxnLst/>
            <a:rect l="l" t="t" r="r" b="b"/>
            <a:pathLst>
              <a:path w="1831861" h="1831823">
                <a:moveTo>
                  <a:pt x="1615928" y="1170309"/>
                </a:moveTo>
                <a:lnTo>
                  <a:pt x="1800618" y="1263273"/>
                </a:lnTo>
                <a:cubicBezTo>
                  <a:pt x="1819563" y="1273074"/>
                  <a:pt x="1831574" y="1292515"/>
                  <a:pt x="1831860" y="1313851"/>
                </a:cubicBezTo>
                <a:cubicBezTo>
                  <a:pt x="1831803" y="1334986"/>
                  <a:pt x="1820078" y="1354370"/>
                  <a:pt x="1801380" y="1364238"/>
                </a:cubicBezTo>
                <a:lnTo>
                  <a:pt x="938891" y="1824867"/>
                </a:lnTo>
                <a:cubicBezTo>
                  <a:pt x="930576" y="1829525"/>
                  <a:pt x="921184" y="1831925"/>
                  <a:pt x="911650" y="1831820"/>
                </a:cubicBezTo>
                <a:cubicBezTo>
                  <a:pt x="902010" y="1831820"/>
                  <a:pt x="892514" y="1829429"/>
                  <a:pt x="884027" y="1824867"/>
                </a:cubicBezTo>
                <a:lnTo>
                  <a:pt x="30587" y="1364143"/>
                </a:lnTo>
                <a:cubicBezTo>
                  <a:pt x="20529" y="1358647"/>
                  <a:pt x="12290" y="1350341"/>
                  <a:pt x="6870" y="1340235"/>
                </a:cubicBezTo>
                <a:cubicBezTo>
                  <a:pt x="6841" y="1340178"/>
                  <a:pt x="6813" y="1340111"/>
                  <a:pt x="6775" y="1340054"/>
                </a:cubicBezTo>
                <a:cubicBezTo>
                  <a:pt x="-7456" y="1311879"/>
                  <a:pt x="3841" y="1277503"/>
                  <a:pt x="32016" y="1263273"/>
                </a:cubicBezTo>
                <a:lnTo>
                  <a:pt x="216039" y="1171738"/>
                </a:lnTo>
                <a:lnTo>
                  <a:pt x="834592" y="1505875"/>
                </a:lnTo>
                <a:lnTo>
                  <a:pt x="835069" y="1505875"/>
                </a:lnTo>
                <a:cubicBezTo>
                  <a:pt x="858557" y="1518295"/>
                  <a:pt x="884703" y="1524829"/>
                  <a:pt x="911269" y="1524925"/>
                </a:cubicBezTo>
                <a:cubicBezTo>
                  <a:pt x="938196" y="1524972"/>
                  <a:pt x="964694" y="1518219"/>
                  <a:pt x="988326" y="1505303"/>
                </a:cubicBezTo>
                <a:close/>
                <a:moveTo>
                  <a:pt x="1615643" y="763591"/>
                </a:moveTo>
                <a:lnTo>
                  <a:pt x="1800427" y="856555"/>
                </a:lnTo>
                <a:cubicBezTo>
                  <a:pt x="1809743" y="861365"/>
                  <a:pt x="1817554" y="868652"/>
                  <a:pt x="1823002" y="877605"/>
                </a:cubicBezTo>
                <a:cubicBezTo>
                  <a:pt x="1825097" y="880863"/>
                  <a:pt x="1826821" y="884349"/>
                  <a:pt x="1828145" y="887987"/>
                </a:cubicBezTo>
                <a:lnTo>
                  <a:pt x="1827859" y="887416"/>
                </a:lnTo>
                <a:cubicBezTo>
                  <a:pt x="1830145" y="893512"/>
                  <a:pt x="1831403" y="899951"/>
                  <a:pt x="1831574" y="906466"/>
                </a:cubicBezTo>
                <a:cubicBezTo>
                  <a:pt x="1831631" y="925744"/>
                  <a:pt x="1821821" y="943718"/>
                  <a:pt x="1805571" y="954091"/>
                </a:cubicBezTo>
                <a:cubicBezTo>
                  <a:pt x="1804123" y="955053"/>
                  <a:pt x="1802628" y="955948"/>
                  <a:pt x="1801094" y="956758"/>
                </a:cubicBezTo>
                <a:lnTo>
                  <a:pt x="1668697" y="1027529"/>
                </a:lnTo>
                <a:lnTo>
                  <a:pt x="1503819" y="1115540"/>
                </a:lnTo>
                <a:lnTo>
                  <a:pt x="938129" y="1417673"/>
                </a:lnTo>
                <a:cubicBezTo>
                  <a:pt x="929833" y="1422302"/>
                  <a:pt x="920479" y="1424693"/>
                  <a:pt x="910983" y="1424626"/>
                </a:cubicBezTo>
                <a:cubicBezTo>
                  <a:pt x="901344" y="1424588"/>
                  <a:pt x="891866" y="1422207"/>
                  <a:pt x="883361" y="1417673"/>
                </a:cubicBezTo>
                <a:lnTo>
                  <a:pt x="402062" y="1157736"/>
                </a:lnTo>
                <a:lnTo>
                  <a:pt x="327005" y="1117254"/>
                </a:lnTo>
                <a:lnTo>
                  <a:pt x="29921" y="956758"/>
                </a:lnTo>
                <a:cubicBezTo>
                  <a:pt x="27539" y="955329"/>
                  <a:pt x="24967" y="953710"/>
                  <a:pt x="22777" y="952091"/>
                </a:cubicBezTo>
                <a:lnTo>
                  <a:pt x="18395" y="948471"/>
                </a:lnTo>
                <a:cubicBezTo>
                  <a:pt x="13499" y="944033"/>
                  <a:pt x="9404" y="938784"/>
                  <a:pt x="6298" y="932945"/>
                </a:cubicBezTo>
                <a:cubicBezTo>
                  <a:pt x="4003" y="928736"/>
                  <a:pt x="2336" y="924211"/>
                  <a:pt x="1346" y="919515"/>
                </a:cubicBezTo>
                <a:lnTo>
                  <a:pt x="679" y="916467"/>
                </a:lnTo>
                <a:lnTo>
                  <a:pt x="107" y="911324"/>
                </a:lnTo>
                <a:cubicBezTo>
                  <a:pt x="-36" y="910381"/>
                  <a:pt x="-36" y="909409"/>
                  <a:pt x="107" y="908466"/>
                </a:cubicBezTo>
                <a:cubicBezTo>
                  <a:pt x="-388" y="886387"/>
                  <a:pt x="11785" y="865956"/>
                  <a:pt x="31445" y="855888"/>
                </a:cubicBezTo>
                <a:lnTo>
                  <a:pt x="215563" y="764162"/>
                </a:lnTo>
                <a:lnTo>
                  <a:pt x="609517" y="977237"/>
                </a:lnTo>
                <a:lnTo>
                  <a:pt x="834592" y="1098776"/>
                </a:lnTo>
                <a:lnTo>
                  <a:pt x="835069" y="1098776"/>
                </a:lnTo>
                <a:cubicBezTo>
                  <a:pt x="858548" y="1111215"/>
                  <a:pt x="884704" y="1117750"/>
                  <a:pt x="911269" y="1117826"/>
                </a:cubicBezTo>
                <a:cubicBezTo>
                  <a:pt x="938234" y="1117921"/>
                  <a:pt x="964780" y="1111168"/>
                  <a:pt x="988421" y="1098204"/>
                </a:cubicBezTo>
                <a:lnTo>
                  <a:pt x="1221594" y="973712"/>
                </a:lnTo>
                <a:close/>
                <a:moveTo>
                  <a:pt x="920508" y="0"/>
                </a:moveTo>
                <a:cubicBezTo>
                  <a:pt x="929426" y="0"/>
                  <a:pt x="938343" y="2086"/>
                  <a:pt x="946511" y="6258"/>
                </a:cubicBezTo>
                <a:lnTo>
                  <a:pt x="1800522" y="441932"/>
                </a:lnTo>
                <a:cubicBezTo>
                  <a:pt x="1819553" y="451904"/>
                  <a:pt x="1831583" y="471507"/>
                  <a:pt x="1831860" y="492986"/>
                </a:cubicBezTo>
                <a:cubicBezTo>
                  <a:pt x="1832012" y="514331"/>
                  <a:pt x="1820258" y="533981"/>
                  <a:pt x="1801380" y="543944"/>
                </a:cubicBezTo>
                <a:lnTo>
                  <a:pt x="938605" y="1010669"/>
                </a:lnTo>
                <a:cubicBezTo>
                  <a:pt x="930328" y="1015327"/>
                  <a:pt x="920965" y="1017727"/>
                  <a:pt x="911459" y="1017622"/>
                </a:cubicBezTo>
                <a:cubicBezTo>
                  <a:pt x="901820" y="1017604"/>
                  <a:pt x="892333" y="1015213"/>
                  <a:pt x="883836" y="1010669"/>
                </a:cubicBezTo>
                <a:lnTo>
                  <a:pt x="30301" y="543944"/>
                </a:lnTo>
                <a:lnTo>
                  <a:pt x="30396" y="543944"/>
                </a:lnTo>
                <a:cubicBezTo>
                  <a:pt x="20176" y="538382"/>
                  <a:pt x="11861" y="529866"/>
                  <a:pt x="6546" y="519513"/>
                </a:cubicBezTo>
                <a:cubicBezTo>
                  <a:pt x="-8056" y="491062"/>
                  <a:pt x="3174" y="456152"/>
                  <a:pt x="31635" y="441551"/>
                </a:cubicBezTo>
                <a:lnTo>
                  <a:pt x="894504" y="6258"/>
                </a:lnTo>
                <a:cubicBezTo>
                  <a:pt x="902672" y="2086"/>
                  <a:pt x="911590" y="0"/>
                  <a:pt x="920508" y="0"/>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28" name="标题 1"/>
          <p:cNvSpPr txBox="1"/>
          <p:nvPr/>
        </p:nvSpPr>
        <p:spPr>
          <a:xfrm>
            <a:off x="637576" y="2151459"/>
            <a:ext cx="5902720" cy="2224881"/>
          </a:xfrm>
          <a:prstGeom prst="rect">
            <a:avLst/>
          </a:prstGeom>
          <a:noFill/>
          <a:ln>
            <a:noFill/>
          </a:ln>
        </p:spPr>
        <p:txBody>
          <a:bodyPr vert="horz" wrap="square" lIns="0" tIns="0" rIns="0" bIns="0" rtlCol="0" anchor="ctr"/>
          <a:lstStyle/>
          <a:p>
            <a:pPr algn="l">
              <a:lnSpc>
                <a:spcPct val="130000"/>
              </a:lnSpc>
            </a:pPr>
            <a:r>
              <a:rPr kumimoji="1" lang="en-US" altLang="zh-CN" sz="4900">
                <a:ln w="12700">
                  <a:noFill/>
                </a:ln>
                <a:solidFill>
                  <a:srgbClr val="000000">
                    <a:alpha val="100000"/>
                  </a:srgbClr>
                </a:solidFill>
                <a:latin typeface="Source Han Serif SC Bold" panose="02020700000000000000" charset="-122"/>
                <a:ea typeface="Source Han Serif SC Bold" panose="02020700000000000000" charset="-122"/>
                <a:cs typeface="Source Han Serif SC Bold" panose="02020700000000000000" charset="-122"/>
              </a:rPr>
              <a:t>谢谢大家</a:t>
            </a:r>
            <a:endParaRPr kumimoji="1" lang="zh-CN" altLang="en-US"/>
          </a:p>
        </p:txBody>
      </p:sp>
      <p:pic>
        <p:nvPicPr>
          <p:cNvPr id="29" name="图片 28" descr="YINT"/>
          <p:cNvPicPr>
            <a:picLocks noChangeAspect="1"/>
          </p:cNvPicPr>
          <p:nvPr/>
        </p:nvPicPr>
        <p:blipFill>
          <a:blip r:embed="rId1"/>
          <a:stretch>
            <a:fillRect/>
          </a:stretch>
        </p:blipFill>
        <p:spPr>
          <a:xfrm>
            <a:off x="647065" y="424180"/>
            <a:ext cx="2081530" cy="507365"/>
          </a:xfrm>
          <a:prstGeom prst="rect">
            <a:avLst/>
          </a:prstGeom>
        </p:spPr>
      </p:pic>
      <p:sp>
        <p:nvSpPr>
          <p:cNvPr id="31" name="标题 1"/>
          <p:cNvSpPr txBox="1"/>
          <p:nvPr/>
        </p:nvSpPr>
        <p:spPr>
          <a:xfrm>
            <a:off x="623570" y="4869180"/>
            <a:ext cx="4227830" cy="1083310"/>
          </a:xfrm>
          <a:prstGeom prst="rect">
            <a:avLst/>
          </a:prstGeom>
          <a:noFill/>
          <a:ln w="12700" cap="sq">
            <a:noFill/>
            <a:miter/>
          </a:ln>
        </p:spPr>
        <p:txBody>
          <a:bodyPr vert="horz" wrap="square" lIns="91440" tIns="45720" rIns="91440" bIns="45720" rtlCol="0" anchor="ctr"/>
          <a:p>
            <a:pPr algn="l">
              <a:lnSpc>
                <a:spcPct val="110000"/>
              </a:lnSpc>
            </a:pPr>
            <a:r>
              <a:rPr kumimoji="1" lang="zh-CN" altLang="en-US" b="1"/>
              <a:t>了解更多：</a:t>
            </a:r>
            <a:r>
              <a:rPr kumimoji="1" lang="en-US" altLang="zh-CN"/>
              <a:t>www.yint.com.cn</a:t>
            </a:r>
            <a:endParaRPr kumimoji="1" lang="en-US" altLang="zh-CN"/>
          </a:p>
          <a:p>
            <a:pPr algn="l">
              <a:lnSpc>
                <a:spcPct val="110000"/>
              </a:lnSpc>
            </a:pPr>
            <a:r>
              <a:rPr kumimoji="1" lang="zh-CN" altLang="en-US"/>
              <a:t>联系我们：</a:t>
            </a:r>
            <a:r>
              <a:rPr kumimoji="1" lang="en-US" altLang="zh-CN"/>
              <a:t>sales@yint.com.cn</a:t>
            </a:r>
            <a:endParaRPr kumimoji="1" lang="en-US" altLang="zh-CN"/>
          </a:p>
          <a:p>
            <a:pPr algn="l">
              <a:lnSpc>
                <a:spcPct val="110000"/>
              </a:lnSpc>
            </a:pPr>
            <a:endParaRPr kumimoji="1" lang="zh-CN" altLang="en-US"/>
          </a:p>
          <a:p>
            <a:pPr algn="l">
              <a:lnSpc>
                <a:spcPct val="110000"/>
              </a:lnSpc>
            </a:pPr>
            <a:endParaRPr kumimoji="1" lang="zh-CN" altLang="en-US"/>
          </a:p>
        </p:txBody>
      </p:sp>
      <p:pic>
        <p:nvPicPr>
          <p:cNvPr id="2" name="图片 1"/>
          <p:cNvPicPr>
            <a:picLocks noChangeAspect="1"/>
          </p:cNvPicPr>
          <p:nvPr/>
        </p:nvPicPr>
        <p:blipFill>
          <a:blip r:embed="rId2"/>
          <a:stretch>
            <a:fillRect/>
          </a:stretch>
        </p:blipFill>
        <p:spPr>
          <a:xfrm>
            <a:off x="8201025" y="1844675"/>
            <a:ext cx="3990975" cy="36791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8202292" y="0"/>
            <a:ext cx="3990661" cy="6858000"/>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675061" y="2441467"/>
            <a:ext cx="4712511" cy="182921"/>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695043" y="3030447"/>
            <a:ext cx="5903499" cy="2030276"/>
          </a:xfrm>
          <a:prstGeom prst="rect">
            <a:avLst/>
          </a:prstGeom>
          <a:noFill/>
          <a:ln>
            <a:noFill/>
          </a:ln>
        </p:spPr>
        <p:txBody>
          <a:bodyPr vert="horz" wrap="square" lIns="0" tIns="0" rIns="0" bIns="0" rtlCol="0" anchor="t"/>
          <a:lstStyle/>
          <a:p>
            <a:pPr algn="l">
              <a:lnSpc>
                <a:spcPct val="130000"/>
              </a:lnSpc>
            </a:pPr>
            <a:r>
              <a:rPr kumimoji="1" lang="en-US" altLang="zh-CN"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一.行业标准解读</a:t>
            </a:r>
            <a:endParaRPr kumimoji="1" lang="en-US" altLang="zh-CN"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23" name="图片 22" descr="YINT"/>
          <p:cNvPicPr>
            <a:picLocks noChangeAspect="1"/>
          </p:cNvPicPr>
          <p:nvPr/>
        </p:nvPicPr>
        <p:blipFill>
          <a:blip r:embed="rId1"/>
          <a:stretch>
            <a:fillRect/>
          </a:stretch>
        </p:blipFill>
        <p:spPr>
          <a:xfrm>
            <a:off x="647065" y="424180"/>
            <a:ext cx="2081530" cy="50736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pic>
        <p:nvPicPr>
          <p:cNvPr id="3" name="图片 2"/>
          <p:cNvPicPr>
            <a:picLocks noChangeAspect="1"/>
          </p:cNvPicPr>
          <p:nvPr/>
        </p:nvPicPr>
        <p:blipFill>
          <a:blip r:embed="rId2"/>
          <a:stretch>
            <a:fillRect/>
          </a:stretch>
        </p:blipFill>
        <p:spPr>
          <a:xfrm>
            <a:off x="8201025" y="1844675"/>
            <a:ext cx="3990975" cy="36791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标题 1"/>
          <p:cNvCxnSpPr/>
          <p:nvPr/>
        </p:nvCxnSpPr>
        <p:spPr>
          <a:xfrm>
            <a:off x="992459" y="6034600"/>
            <a:ext cx="10225668" cy="0"/>
          </a:xfrm>
          <a:prstGeom prst="straightConnector1">
            <a:avLst/>
          </a:prstGeom>
          <a:noFill/>
          <a:ln w="6350" cap="sq">
            <a:solidFill>
              <a:schemeClr val="bg1"/>
            </a:solidFill>
            <a:prstDash val="solid"/>
            <a:miter/>
            <a:tailEnd type="triangle"/>
          </a:ln>
        </p:spPr>
      </p:cxnSp>
      <p:pic>
        <p:nvPicPr>
          <p:cNvPr id="11" name="图片 10"/>
          <p:cNvPicPr>
            <a:picLocks noChangeAspect="1"/>
          </p:cNvPicPr>
          <p:nvPr/>
        </p:nvPicPr>
        <p:blipFill>
          <a:blip r:embed="rId1">
            <a:alphaModFix amt="100000"/>
          </a:blip>
          <a:srcRect l="16793" r="16793"/>
          <a:stretch>
            <a:fillRect/>
          </a:stretch>
        </p:blipFill>
        <p:spPr>
          <a:xfrm>
            <a:off x="8256270" y="1918335"/>
            <a:ext cx="3522345" cy="2972435"/>
          </a:xfrm>
          <a:prstGeom prst="roundRect">
            <a:avLst/>
          </a:prstGeom>
          <a:noFill/>
          <a:ln>
            <a:noFill/>
          </a:ln>
        </p:spPr>
      </p:pic>
      <p:sp>
        <p:nvSpPr>
          <p:cNvPr id="13" name="标题 1"/>
          <p:cNvSpPr txBox="1"/>
          <p:nvPr/>
        </p:nvSpPr>
        <p:spPr>
          <a:xfrm>
            <a:off x="992505" y="1772920"/>
            <a:ext cx="7132320" cy="2415540"/>
          </a:xfrm>
          <a:prstGeom prst="rect">
            <a:avLst/>
          </a:prstGeom>
          <a:noFill/>
          <a:ln>
            <a:noFill/>
          </a:ln>
        </p:spPr>
        <p:txBody>
          <a:bodyPr vert="horz" wrap="square" lIns="91440" tIns="45720" rIns="91440" bIns="45720" rtlCol="0" anchor="t"/>
          <a:lstStyle/>
          <a:p>
            <a:pPr algn="l">
              <a:lnSpc>
                <a:spcPct val="150000"/>
              </a:lnSpc>
            </a:pPr>
            <a:r>
              <a:rPr kumimoji="1" lang="en-US" altLang="zh-CN"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    CPAP呼吸机在国际上遵循一系列严格标准，以确保其在全球市场</a:t>
            </a:r>
            <a:r>
              <a:rPr kumimoji="1" lang="zh-CN" altLang="en-US"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上的</a:t>
            </a:r>
            <a:r>
              <a:rPr kumimoji="1" lang="en-US" altLang="zh-CN"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安全与质量</a:t>
            </a:r>
            <a:r>
              <a:rPr kumimoji="1" lang="zh-CN" altLang="en-US"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国际电工委员会标准IEC60601-1-2明确规定了医疗电气设备在电磁干扰（EMI）和抗干扰能力方面的基本要求，为CPAP呼吸机的电磁兼容性能提供了重要规范</a:t>
            </a:r>
            <a:r>
              <a:rPr kumimoji="1" lang="zh-CN" altLang="en-US"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其他相关国际标准也对呼吸机的各项性能指标，包括电磁兼容性、电气安全、机械安全等，做出了详细规定，保障其在复杂的国际医疗环境中稳定运行</a:t>
            </a:r>
            <a:endParaRPr kumimoji="1"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14" name="标题 1"/>
          <p:cNvSpPr txBox="1"/>
          <p:nvPr/>
        </p:nvSpPr>
        <p:spPr>
          <a:xfrm>
            <a:off x="3786320" y="1604901"/>
            <a:ext cx="316611" cy="342966"/>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1.1 国际行业标准</a:t>
            </a:r>
            <a:endPar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6"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8" name="图片 17" descr="YINT"/>
          <p:cNvPicPr>
            <a:picLocks noChangeAspect="1"/>
          </p:cNvPicPr>
          <p:nvPr/>
        </p:nvPicPr>
        <p:blipFill>
          <a:blip r:embed="rId2"/>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1">
            <a:alphaModFix amt="100000"/>
          </a:blip>
          <a:srcRect l="5778" r="5778"/>
          <a:stretch>
            <a:fillRect/>
          </a:stretch>
        </p:blipFill>
        <p:spPr>
          <a:xfrm>
            <a:off x="8141868" y="1412772"/>
            <a:ext cx="3866084" cy="2449780"/>
          </a:xfrm>
          <a:custGeom>
            <a:avLst/>
            <a:gdLst/>
            <a:ahLst/>
            <a:cxnLst/>
            <a:rect l="l" t="t" r="r" b="b"/>
            <a:pathLst>
              <a:path w="3866084" h="2449780">
                <a:moveTo>
                  <a:pt x="95346" y="0"/>
                </a:moveTo>
                <a:lnTo>
                  <a:pt x="3770738" y="0"/>
                </a:lnTo>
                <a:cubicBezTo>
                  <a:pt x="3823396" y="0"/>
                  <a:pt x="3866084" y="42688"/>
                  <a:pt x="3866084" y="95346"/>
                </a:cubicBezTo>
                <a:lnTo>
                  <a:pt x="3866084" y="2354434"/>
                </a:lnTo>
                <a:cubicBezTo>
                  <a:pt x="3866084" y="2407092"/>
                  <a:pt x="3823396" y="2449780"/>
                  <a:pt x="3770738" y="2449780"/>
                </a:cubicBezTo>
                <a:lnTo>
                  <a:pt x="95346" y="2449780"/>
                </a:lnTo>
                <a:cubicBezTo>
                  <a:pt x="42688" y="2449780"/>
                  <a:pt x="0" y="2407092"/>
                  <a:pt x="0" y="2354434"/>
                </a:cubicBezTo>
                <a:lnTo>
                  <a:pt x="0" y="95346"/>
                </a:lnTo>
                <a:cubicBezTo>
                  <a:pt x="0" y="42688"/>
                  <a:pt x="42688" y="0"/>
                  <a:pt x="95346" y="0"/>
                </a:cubicBezTo>
                <a:close/>
              </a:path>
            </a:pathLst>
          </a:custGeom>
          <a:noFill/>
          <a:ln>
            <a:noFill/>
          </a:ln>
        </p:spPr>
      </p:pic>
      <p:sp>
        <p:nvSpPr>
          <p:cNvPr id="9" name="标题 1"/>
          <p:cNvSpPr txBox="1"/>
          <p:nvPr/>
        </p:nvSpPr>
        <p:spPr>
          <a:xfrm>
            <a:off x="551180" y="1412875"/>
            <a:ext cx="7291705" cy="4244975"/>
          </a:xfrm>
          <a:prstGeom prst="rect">
            <a:avLst/>
          </a:prstGeom>
          <a:noFill/>
          <a:ln>
            <a:noFill/>
          </a:ln>
        </p:spPr>
        <p:txBody>
          <a:bodyPr vert="horz" wrap="square" lIns="0" tIns="0" rIns="0" bIns="0" rtlCol="0" anchor="t"/>
          <a:lstStyle/>
          <a:p>
            <a:pPr algn="l">
              <a:lnSpc>
                <a:spcPct val="200000"/>
              </a:lnSpc>
            </a:pPr>
            <a:r>
              <a:rPr kumimoji="1" lang="en-US" altLang="zh-CN"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我国针对CPAP呼吸机也制定了全面且严格的标准体系</a:t>
            </a:r>
            <a:endParaRPr kumimoji="1" lang="en-US" altLang="zh-CN"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在电磁兼容方面，紧密参考国际标准并结合国内实际医疗环境和需求进行完善</a:t>
            </a:r>
            <a:endParaRPr kumimoji="1" lang="en-US" altLang="zh-CN"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国内标准对呼吸机在不同电磁环境下的抗干扰能力、电磁辐射强度等做出明确限制，确保产品不会对国内医疗场所的其他设备产生干扰，同时自身也能在各类电磁干扰下正常工作</a:t>
            </a:r>
            <a:r>
              <a:rPr kumimoji="1" lang="zh-CN" altLang="en-US"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1600">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在产品的安全性、可靠性以及与国内医疗系统的兼容性等方面，国内标准也有着详细且针对性的要求，推动CPAP呼吸机行业在国内健康有序发展</a:t>
            </a:r>
            <a:endParaRPr kumimoji="1" lang="zh-CN" altLang="en-US"/>
          </a:p>
        </p:txBody>
      </p:sp>
      <p:sp>
        <p:nvSpPr>
          <p:cNvPr id="10"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1.2 国内行业标准</a:t>
            </a:r>
            <a:endPar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11"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8" name="图片 17" descr="YINT"/>
          <p:cNvPicPr>
            <a:picLocks noChangeAspect="1"/>
          </p:cNvPicPr>
          <p:nvPr/>
        </p:nvPicPr>
        <p:blipFill>
          <a:blip r:embed="rId2"/>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8202292" y="0"/>
            <a:ext cx="3990661" cy="6858000"/>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a:off x="675061" y="2441467"/>
            <a:ext cx="4712511" cy="182921"/>
          </a:xfrm>
          <a:prstGeom prst="rect">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a:off x="695325" y="3030220"/>
            <a:ext cx="7060565" cy="2030095"/>
          </a:xfrm>
          <a:prstGeom prst="rect">
            <a:avLst/>
          </a:prstGeom>
          <a:noFill/>
          <a:ln>
            <a:noFill/>
          </a:ln>
        </p:spPr>
        <p:txBody>
          <a:bodyPr vert="horz" wrap="square" lIns="0" tIns="0" rIns="0" bIns="0" rtlCol="0" anchor="t"/>
          <a:lstStyle/>
          <a:p>
            <a:pPr algn="l">
              <a:lnSpc>
                <a:spcPct val="130000"/>
              </a:lnSpc>
            </a:pPr>
            <a:r>
              <a:rPr kumimoji="1" lang="zh-CN" altLang="en-US"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二</a:t>
            </a:r>
            <a:r>
              <a:rPr kumimoji="1" lang="en-US" altLang="zh-CN"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sym typeface="+mn-ea"/>
              </a:rPr>
              <a:t>EMC测试相关要求</a:t>
            </a:r>
            <a:endParaRPr kumimoji="1" lang="zh-CN" altLang="en-US" sz="4800"/>
          </a:p>
          <a:p>
            <a:pPr algn="l">
              <a:lnSpc>
                <a:spcPct val="130000"/>
              </a:lnSpc>
            </a:pPr>
            <a:endParaRPr kumimoji="1" lang="zh-CN" altLang="en-US" sz="4800"/>
          </a:p>
          <a:p>
            <a:pPr algn="l">
              <a:lnSpc>
                <a:spcPct val="130000"/>
              </a:lnSpc>
            </a:pPr>
            <a:endParaRPr kumimoji="1" lang="en-US" altLang="zh-CN" sz="4800" b="1">
              <a:ln w="12700">
                <a:noFill/>
              </a:ln>
              <a:solidFill>
                <a:srgbClr val="262626">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18" name="图片 17" descr="YINT"/>
          <p:cNvPicPr>
            <a:picLocks noChangeAspect="1"/>
          </p:cNvPicPr>
          <p:nvPr/>
        </p:nvPicPr>
        <p:blipFill>
          <a:blip r:embed="rId1"/>
          <a:stretch>
            <a:fillRect/>
          </a:stretch>
        </p:blipFill>
        <p:spPr>
          <a:xfrm>
            <a:off x="647065" y="424180"/>
            <a:ext cx="2081530" cy="50736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pic>
        <p:nvPicPr>
          <p:cNvPr id="3" name="图片 2"/>
          <p:cNvPicPr>
            <a:picLocks noChangeAspect="1"/>
          </p:cNvPicPr>
          <p:nvPr/>
        </p:nvPicPr>
        <p:blipFill>
          <a:blip r:embed="rId2"/>
          <a:stretch>
            <a:fillRect/>
          </a:stretch>
        </p:blipFill>
        <p:spPr>
          <a:xfrm>
            <a:off x="8201025" y="1844675"/>
            <a:ext cx="3990975" cy="36791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标题 1"/>
          <p:cNvSpPr txBox="1"/>
          <p:nvPr>
            <p:custDataLst>
              <p:tags r:id="rId1"/>
            </p:custDataLst>
          </p:nvPr>
        </p:nvSpPr>
        <p:spPr>
          <a:xfrm>
            <a:off x="767080" y="1556385"/>
            <a:ext cx="10678160" cy="1205230"/>
          </a:xfrm>
          <a:prstGeom prst="rect">
            <a:avLst/>
          </a:prstGeom>
          <a:noFill/>
          <a:ln>
            <a:noFill/>
          </a:ln>
        </p:spPr>
        <p:txBody>
          <a:bodyPr vert="horz" wrap="square" lIns="0" tIns="0" rIns="0" bIns="0" rtlCol="0" anchor="t"/>
          <a:lstStyle/>
          <a:p>
            <a:pPr algn="l">
              <a:lnSpc>
                <a:spcPct val="20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电磁辐射测试是评估CPAP呼吸机在正常工作时产生的电磁辐射水平是否符合相关标准限制的关键环节</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通过专业的测试设备和方法，精确测量呼吸机向周围空间发射的电磁能量，确保其不会对附近的其他医疗设备、电子设备以及人体健康造成不良影响</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过高的电磁辐射可能干扰医疗场所中其他设备的正常运行，甚至对患者和医护人员的身体健康产生潜在危害，因此严格控制电磁辐射水平至关重要</a:t>
            </a:r>
            <a:endParaRPr kumimoji="1"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24"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2.1 EMC测试项目（</a:t>
            </a: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电磁辐射测试）</a:t>
            </a:r>
            <a:r>
              <a:rPr kumimoji="1" lang="zh-CN" altLang="en-US" sz="3200">
                <a:ln w="12700">
                  <a:noFill/>
                </a:ln>
                <a:solidFill>
                  <a:srgbClr val="FFFFFF">
                    <a:alpha val="100000"/>
                  </a:srgbClr>
                </a:solidFill>
                <a:latin typeface="Source Han Sans CN Bold Bold" panose="020B0800000000000000" charset="-122"/>
                <a:ea typeface="Source Han Sans CN Bold Bold" panose="020B0800000000000000" charset="-122"/>
                <a:cs typeface="Source Han Sans CN Bold Bold" panose="020B0800000000000000" charset="-122"/>
                <a:sym typeface="+mn-ea"/>
              </a:rPr>
              <a:t>）</a:t>
            </a:r>
            <a:endParaRPr kumimoji="1" lang="zh-CN" altLang="en-US" sz="3200">
              <a:ln w="12700">
                <a:noFill/>
              </a:ln>
              <a:solidFill>
                <a:srgbClr val="FFFFFF">
                  <a:alpha val="100000"/>
                </a:srgbClr>
              </a:solidFill>
              <a:latin typeface="Source Han Sans CN Bold Bold" panose="020B0800000000000000" charset="-122"/>
              <a:ea typeface="Source Han Sans CN Bold Bold" panose="020B0800000000000000" charset="-122"/>
              <a:cs typeface="Source Han Sans CN Bold Bold" panose="020B0800000000000000" charset="-122"/>
              <a:sym typeface="+mn-ea"/>
            </a:endParaRPr>
          </a:p>
        </p:txBody>
      </p:sp>
      <p:sp>
        <p:nvSpPr>
          <p:cNvPr id="25"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27" name="图片 26" descr="YINT"/>
          <p:cNvPicPr>
            <a:picLocks noChangeAspect="1"/>
          </p:cNvPicPr>
          <p:nvPr/>
        </p:nvPicPr>
        <p:blipFill>
          <a:blip r:embed="rId2"/>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标题 1"/>
          <p:cNvSpPr txBox="1"/>
          <p:nvPr>
            <p:custDataLst>
              <p:tags r:id="rId1"/>
            </p:custDataLst>
          </p:nvPr>
        </p:nvSpPr>
        <p:spPr>
          <a:xfrm>
            <a:off x="946150" y="1412875"/>
            <a:ext cx="10220960" cy="3270885"/>
          </a:xfrm>
          <a:prstGeom prst="rect">
            <a:avLst/>
          </a:prstGeom>
          <a:noFill/>
          <a:ln>
            <a:noFill/>
          </a:ln>
        </p:spPr>
        <p:txBody>
          <a:bodyPr vert="horz" wrap="square" lIns="0" tIns="0" rIns="0" bIns="0" rtlCol="0" anchor="t"/>
          <a:lstStyle/>
          <a:p>
            <a:pPr algn="l">
              <a:lnSpc>
                <a:spcPct val="200000"/>
              </a:lnSpc>
              <a:buClrTx/>
              <a:buSzTx/>
              <a:buFontTx/>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传导骚扰测试用于评估CPAP呼吸机对外部电磁干扰的抵抗能力，保证设备在真实使用环境中不会受到外部干扰的影响而出现故障或性能下降</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buClrTx/>
              <a:buSzTx/>
              <a:buFontTx/>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在实际医疗场景中，存在着各种电磁干扰源，如电网中的谐波、附近其他设备产生的电磁噪声等</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200000"/>
              </a:lnSpc>
              <a:buClrTx/>
              <a:buSzTx/>
              <a:buFontTx/>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通过传导骚扰测试，模拟这些干扰情况，检验呼吸机的电路设计和防护措施是否能够有效抵御干扰，确保设备稳定可靠地运行，为患者提供持续、准确的治疗支持</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p:txBody>
      </p:sp>
      <p:sp>
        <p:nvSpPr>
          <p:cNvPr id="24"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2.2  </a:t>
            </a: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EMC测试项目</a:t>
            </a: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a:t>
            </a: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传导骚扰测试）</a:t>
            </a:r>
            <a:endPar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5"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descr="YINT"/>
          <p:cNvPicPr>
            <a:picLocks noChangeAspect="1"/>
          </p:cNvPicPr>
          <p:nvPr/>
        </p:nvPicPr>
        <p:blipFill>
          <a:blip r:embed="rId2"/>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标题 1"/>
          <p:cNvSpPr txBox="1"/>
          <p:nvPr>
            <p:custDataLst>
              <p:tags r:id="rId1"/>
            </p:custDataLst>
          </p:nvPr>
        </p:nvSpPr>
        <p:spPr>
          <a:xfrm>
            <a:off x="983615" y="1484630"/>
            <a:ext cx="9798050" cy="3128010"/>
          </a:xfrm>
          <a:prstGeom prst="rect">
            <a:avLst/>
          </a:prstGeom>
          <a:noFill/>
          <a:ln>
            <a:noFill/>
          </a:ln>
        </p:spPr>
        <p:txBody>
          <a:bodyPr vert="horz" wrap="square" lIns="0" tIns="0" rIns="0" bIns="0" rtlCol="0" anchor="t"/>
          <a:lstStyle/>
          <a:p>
            <a:pPr algn="l">
              <a:lnSpc>
                <a:spcPct val="14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   ESD静电放电测试旨在评估CPAP呼吸机对静电放电事件的抵抗能力</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4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在日常生活和医疗操作中，静电的产生和积累是不可避免的，当人体或其他物体带有静电并与呼吸机接触时，可能会发生静电放电现象</a:t>
            </a:r>
            <a:endPar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a:lnSpc>
                <a:spcPct val="140000"/>
              </a:lnSpc>
            </a:pPr>
            <a:r>
              <a:rPr kumimoji="1" lang="en-US" altLang="zh-CN" sz="1600">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这种瞬间的高电压脉冲可能会对呼吸机的电子元件、电路系统造成损坏，导致设备故障或功能异常。通过静电放电测试，检验呼吸机的外壳设计、接地措施以及内部电路的抗静电能力，确保设备在面对静电放电时能够正常工作，保障患者的治疗安全</a:t>
            </a:r>
            <a:endParaRPr kumimoji="1" lang="zh-CN" altLang="en-US" sz="1600">
              <a:latin typeface="宋体" panose="02010600030101010101" pitchFamily="2" charset="-122"/>
              <a:ea typeface="宋体" panose="02010600030101010101" pitchFamily="2" charset="-122"/>
              <a:cs typeface="宋体" panose="02010600030101010101" pitchFamily="2" charset="-122"/>
            </a:endParaRPr>
          </a:p>
        </p:txBody>
      </p:sp>
      <p:sp>
        <p:nvSpPr>
          <p:cNvPr id="24" name="标题 1"/>
          <p:cNvSpPr txBox="1"/>
          <p:nvPr/>
        </p:nvSpPr>
        <p:spPr>
          <a:xfrm>
            <a:off x="946402" y="222875"/>
            <a:ext cx="10559797" cy="432000"/>
          </a:xfrm>
          <a:prstGeom prst="rect">
            <a:avLst/>
          </a:prstGeom>
          <a:noFill/>
          <a:ln>
            <a:noFill/>
          </a:ln>
        </p:spPr>
        <p:txBody>
          <a:bodyPr vert="horz" wrap="square" lIns="0" tIns="0" rIns="0" bIns="0" rtlCol="0" anchor="ctr"/>
          <a:lstStyle/>
          <a:p>
            <a:pPr algn="l">
              <a:lnSpc>
                <a:spcPct val="120000"/>
              </a:lnSpc>
              <a:buClrTx/>
              <a:buSzTx/>
              <a:buFontTx/>
            </a:pP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2.3 </a:t>
            </a: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EMC测试项目</a:t>
            </a: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rPr>
              <a:t>（</a:t>
            </a:r>
            <a:r>
              <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rPr>
              <a:t>静电放电ESD）</a:t>
            </a:r>
            <a:endParaRPr kumimoji="1" lang="en-US" altLang="zh-CN" sz="2800" b="1">
              <a:ln w="12700">
                <a:noFill/>
              </a:ln>
              <a:solidFill>
                <a:srgbClr val="000000">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5" name="标题 1"/>
          <p:cNvSpPr txBox="1"/>
          <p:nvPr/>
        </p:nvSpPr>
        <p:spPr>
          <a:xfrm>
            <a:off x="0" y="0"/>
            <a:ext cx="648956" cy="568960"/>
          </a:xfrm>
          <a:custGeom>
            <a:avLst/>
            <a:gdLst>
              <a:gd name="connsiteX0" fmla="*/ 0 w 648956"/>
              <a:gd name="connsiteY0" fmla="*/ 0 h 568960"/>
              <a:gd name="connsiteX1" fmla="*/ 648956 w 648956"/>
              <a:gd name="connsiteY1" fmla="*/ 0 h 568960"/>
              <a:gd name="connsiteX2" fmla="*/ 638828 w 648956"/>
              <a:gd name="connsiteY2" fmla="*/ 100469 h 568960"/>
              <a:gd name="connsiteX3" fmla="*/ 64008 w 648956"/>
              <a:gd name="connsiteY3" fmla="*/ 568960 h 568960"/>
              <a:gd name="connsiteX4" fmla="*/ 0 w 648956"/>
              <a:gd name="connsiteY4" fmla="*/ 562508 h 568960"/>
            </a:gdLst>
            <a:ahLst/>
            <a:cxnLst/>
            <a:rect l="l" t="t" r="r" b="b"/>
            <a:pathLst>
              <a:path w="648956" h="568960">
                <a:moveTo>
                  <a:pt x="0" y="0"/>
                </a:moveTo>
                <a:lnTo>
                  <a:pt x="648956" y="0"/>
                </a:lnTo>
                <a:lnTo>
                  <a:pt x="638828" y="100469"/>
                </a:lnTo>
                <a:cubicBezTo>
                  <a:pt x="584117" y="367837"/>
                  <a:pt x="347550" y="568960"/>
                  <a:pt x="64008" y="568960"/>
                </a:cubicBezTo>
                <a:lnTo>
                  <a:pt x="0" y="562508"/>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6" name="标题 1"/>
          <p:cNvSpPr txBox="1"/>
          <p:nvPr/>
        </p:nvSpPr>
        <p:spPr>
          <a:xfrm>
            <a:off x="566457" y="434340"/>
            <a:ext cx="135054" cy="135054"/>
          </a:xfrm>
          <a:prstGeom prst="ellipse">
            <a:avLst/>
          </a:pr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3" name="图片 2" descr="YINT"/>
          <p:cNvPicPr>
            <a:picLocks noChangeAspect="1"/>
          </p:cNvPicPr>
          <p:nvPr/>
        </p:nvPicPr>
        <p:blipFill>
          <a:blip r:embed="rId2"/>
          <a:stretch>
            <a:fillRect/>
          </a:stretch>
        </p:blipFill>
        <p:spPr>
          <a:xfrm>
            <a:off x="9912350" y="476250"/>
            <a:ext cx="1392555" cy="339725"/>
          </a:xfrm>
          <a:prstGeom prst="rect">
            <a:avLst/>
          </a:prstGeom>
        </p:spPr>
      </p:pic>
      <p:sp>
        <p:nvSpPr>
          <p:cNvPr id="28" name="灯片编号占位符 3"/>
          <p:cNvSpPr>
            <a:spLocks noGrp="1"/>
          </p:cNvSpPr>
          <p:nvPr/>
        </p:nvSpPr>
        <p:spPr>
          <a:xfrm>
            <a:off x="9336705" y="6381075"/>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77DA78-E013-4A8C-AD75-63A150561B10}" type="slidenum">
              <a:rPr lang="zh-CN" altLang="en-US" smtClean="0"/>
            </a:fld>
            <a:endParaRPr lang="zh-CN" altLang="en-US"/>
          </a:p>
        </p:txBody>
      </p:sp>
    </p:spTree>
  </p:cSld>
  <p:clrMapOvr>
    <a:masterClrMapping/>
  </p:clrMapOvr>
</p:sld>
</file>

<file path=ppt/tags/tag1.xml><?xml version="1.0" encoding="utf-8"?>
<p:tagLst xmlns:p="http://schemas.openxmlformats.org/presentationml/2006/main">
  <p:tag name="KSO_WM_DIAGRAM_VIRTUALLY_FRAME" val="{&quot;height&quot;:56,&quot;left&quot;:52.31992125984252,&quot;top&quot;:381.4971653543307,&quot;width&quot;:446.543779527559}"/>
</p:tagLst>
</file>

<file path=ppt/tags/tag10.xml><?xml version="1.0" encoding="utf-8"?>
<p:tagLst xmlns:p="http://schemas.openxmlformats.org/presentationml/2006/main">
  <p:tag name="TABLE_ENDDRAG_ORIGIN_RECT" val="808*213"/>
  <p:tag name="TABLE_ENDDRAG_RECT" val="122*111*808*213"/>
</p:tagLst>
</file>

<file path=ppt/tags/tag11.xml><?xml version="1.0" encoding="utf-8"?>
<p:tagLst xmlns:p="http://schemas.openxmlformats.org/presentationml/2006/main">
  <p:tag name="TABLE_ENDDRAG_ORIGIN_RECT" val="794*117"/>
  <p:tag name="TABLE_ENDDRAG_RECT" val="111*396*794*117"/>
</p:tagLst>
</file>

<file path=ppt/tags/tag12.xml><?xml version="1.0" encoding="utf-8"?>
<p:tagLst xmlns:p="http://schemas.openxmlformats.org/presentationml/2006/main">
  <p:tag name="TABLE_ENDDRAG_ORIGIN_RECT" val="794*117"/>
  <p:tag name="TABLE_ENDDRAG_RECT" val="111*396*794*117"/>
</p:tagLst>
</file>

<file path=ppt/tags/tag13.xml><?xml version="1.0" encoding="utf-8"?>
<p:tagLst xmlns:p="http://schemas.openxmlformats.org/presentationml/2006/main">
  <p:tag name="KSO_WM_DIAGRAM_VIRTUALLY_FRAME" val="{&quot;height&quot;:187.73984251968506,&quot;left&quot;:48.470708661417326,&quot;top&quot;:145.5,&quot;width&quot;:862.0586614173228}"/>
</p:tagLst>
</file>

<file path=ppt/tags/tag14.xml><?xml version="1.0" encoding="utf-8"?>
<p:tagLst xmlns:p="http://schemas.openxmlformats.org/presentationml/2006/main">
  <p:tag name="KSO_WM_DIAGRAM_VIRTUALLY_FRAME" val="{&quot;height&quot;:187.73984251968506,&quot;left&quot;:48.470708661417326,&quot;top&quot;:145.5,&quot;width&quot;:862.0586614173228}"/>
</p:tagLst>
</file>

<file path=ppt/tags/tag15.xml><?xml version="1.0" encoding="utf-8"?>
<p:tagLst xmlns:p="http://schemas.openxmlformats.org/presentationml/2006/main">
  <p:tag name="KSO_WM_DIAGRAM_VIRTUALLY_FRAME" val="{&quot;height&quot;:187.73984251968506,&quot;left&quot;:41.69220472440943,&quot;top&quot;:145.5,&quot;width&quot;:868.8371653543306}"/>
</p:tagLst>
</file>

<file path=ppt/tags/tag16.xml><?xml version="1.0" encoding="utf-8"?>
<p:tagLst xmlns:p="http://schemas.openxmlformats.org/presentationml/2006/main">
  <p:tag name="KSO_WM_DIAGRAM_VIRTUALLY_FRAME" val="{&quot;height&quot;:187.73984251968506,&quot;left&quot;:48.470708661417326,&quot;top&quot;:145.5,&quot;width&quot;:862.0586614173228}"/>
</p:tagLst>
</file>

<file path=ppt/tags/tag17.xml><?xml version="1.0" encoding="utf-8"?>
<p:tagLst xmlns:p="http://schemas.openxmlformats.org/presentationml/2006/main">
  <p:tag name="KSO_WM_DIAGRAM_VIRTUALLY_FRAME" val="{&quot;height&quot;:187.73984251968506,&quot;left&quot;:48.470708661417326,&quot;top&quot;:145.5,&quot;width&quot;:862.0586614173228}"/>
</p:tagLst>
</file>

<file path=ppt/tags/tag2.xml><?xml version="1.0" encoding="utf-8"?>
<p:tagLst xmlns:p="http://schemas.openxmlformats.org/presentationml/2006/main">
  <p:tag name="KSO_WM_DIAGRAM_VIRTUALLY_FRAME" val="{&quot;height&quot;:56,&quot;left&quot;:52.31992125984252,&quot;top&quot;:381.4971653543307,&quot;width&quot;:446.543779527559}"/>
</p:tagLst>
</file>

<file path=ppt/tags/tag3.xml><?xml version="1.0" encoding="utf-8"?>
<p:tagLst xmlns:p="http://schemas.openxmlformats.org/presentationml/2006/main">
  <p:tag name="KSO_WM_DIAGRAM_VIRTUALLY_FRAME" val="{&quot;height&quot;:56,&quot;left&quot;:52.31992125984252,&quot;top&quot;:381.4971653543307,&quot;width&quot;:446.543779527559}"/>
</p:tagLst>
</file>

<file path=ppt/tags/tag4.xml><?xml version="1.0" encoding="utf-8"?>
<p:tagLst xmlns:p="http://schemas.openxmlformats.org/presentationml/2006/main">
  <p:tag name="KSO_WM_DIAGRAM_VIRTUALLY_FRAME" val="{&quot;height&quot;:56,&quot;left&quot;:52.31992125984252,&quot;top&quot;:381.4971653543307,&quot;width&quot;:446.543779527559}"/>
</p:tagLst>
</file>

<file path=ppt/tags/tag5.xml><?xml version="1.0" encoding="utf-8"?>
<p:tagLst xmlns:p="http://schemas.openxmlformats.org/presentationml/2006/main">
  <p:tag name="KSO_WM_DIAGRAM_VIRTUALLY_FRAME" val="{&quot;height&quot;:233.7142519685039,&quot;left&quot;:69.96622047244094,&quot;top&quot;:241.87637795275592,&quot;width&quot;:821.7818897637795}"/>
</p:tagLst>
</file>

<file path=ppt/tags/tag6.xml><?xml version="1.0" encoding="utf-8"?>
<p:tagLst xmlns:p="http://schemas.openxmlformats.org/presentationml/2006/main">
  <p:tag name="KSO_WM_DIAGRAM_VIRTUALLY_FRAME" val="{&quot;height&quot;:363.21322834645673,&quot;left&quot;:52.0775590551181,&quot;top&quot;:132.78677165354333,&quot;width&quot;:565.7503149606298}"/>
</p:tagLst>
</file>

<file path=ppt/tags/tag7.xml><?xml version="1.0" encoding="utf-8"?>
<p:tagLst xmlns:p="http://schemas.openxmlformats.org/presentationml/2006/main">
  <p:tag name="KSO_WM_DIAGRAM_VIRTUALLY_FRAME" val="{&quot;height&quot;:363.21322834645673,&quot;left&quot;:52.0775590551181,&quot;top&quot;:132.78677165354333,&quot;width&quot;:565.7503149606298}"/>
</p:tagLst>
</file>

<file path=ppt/tags/tag8.xml><?xml version="1.0" encoding="utf-8"?>
<p:tagLst xmlns:p="http://schemas.openxmlformats.org/presentationml/2006/main">
  <p:tag name="KSO_WM_DIAGRAM_VIRTUALLY_FRAME" val="{&quot;height&quot;:363.21322834645673,&quot;left&quot;:52.0775590551181,&quot;top&quot;:132.78677165354333,&quot;width&quot;:565.7503149606298}"/>
</p:tagLst>
</file>

<file path=ppt/tags/tag9.xml><?xml version="1.0" encoding="utf-8"?>
<p:tagLst xmlns:p="http://schemas.openxmlformats.org/presentationml/2006/main">
  <p:tag name="KSO_WM_DIAGRAM_VIRTUALLY_FRAME" val="{&quot;height&quot;:363.21322834645673,&quot;left&quot;:52.0775590551181,&quot;top&quot;:132.78677165354333,&quot;width&quot;:565.7503149606298}"/>
</p:tagLst>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005FB8"/>
      </a:accent1>
      <a:accent2>
        <a:srgbClr val="0F9ED5"/>
      </a:accent2>
      <a:accent3>
        <a:srgbClr val="467886"/>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0E2841"/>
      </a:dk2>
      <a:lt2>
        <a:srgbClr val="E8E8E8"/>
      </a:lt2>
      <a:accent1>
        <a:srgbClr val="005FB8"/>
      </a:accent1>
      <a:accent2>
        <a:srgbClr val="0F9ED5"/>
      </a:accent2>
      <a:accent3>
        <a:srgbClr val="467886"/>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0E2841"/>
      </a:dk2>
      <a:lt2>
        <a:srgbClr val="E8E8E8"/>
      </a:lt2>
      <a:accent1>
        <a:srgbClr val="005FB8"/>
      </a:accent1>
      <a:accent2>
        <a:srgbClr val="0F9ED5"/>
      </a:accent2>
      <a:accent3>
        <a:srgbClr val="467886"/>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rgbClr val="000000"/>
      </a:dk1>
      <a:lt1>
        <a:srgbClr val="FFFFFF"/>
      </a:lt1>
      <a:dk2>
        <a:srgbClr val="0E2841"/>
      </a:dk2>
      <a:lt2>
        <a:srgbClr val="E8E8E8"/>
      </a:lt2>
      <a:accent1>
        <a:srgbClr val="005FB8"/>
      </a:accent1>
      <a:accent2>
        <a:srgbClr val="0F9ED5"/>
      </a:accent2>
      <a:accent3>
        <a:srgbClr val="467886"/>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rgbClr val="000000"/>
      </a:dk1>
      <a:lt1>
        <a:srgbClr val="FFFFFF"/>
      </a:lt1>
      <a:dk2>
        <a:srgbClr val="0E2841"/>
      </a:dk2>
      <a:lt2>
        <a:srgbClr val="E8E8E8"/>
      </a:lt2>
      <a:accent1>
        <a:srgbClr val="005FB8"/>
      </a:accent1>
      <a:accent2>
        <a:srgbClr val="0F9ED5"/>
      </a:accent2>
      <a:accent3>
        <a:srgbClr val="467886"/>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rgbClr val="000000"/>
      </a:dk1>
      <a:lt1>
        <a:srgbClr val="FFFFFF"/>
      </a:lt1>
      <a:dk2>
        <a:srgbClr val="0E2841"/>
      </a:dk2>
      <a:lt2>
        <a:srgbClr val="E8E8E8"/>
      </a:lt2>
      <a:accent1>
        <a:srgbClr val="005FB8"/>
      </a:accent1>
      <a:accent2>
        <a:srgbClr val="0F9ED5"/>
      </a:accent2>
      <a:accent3>
        <a:srgbClr val="467886"/>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rgbClr val="000000"/>
      </a:dk1>
      <a:lt1>
        <a:srgbClr val="FFFFFF"/>
      </a:lt1>
      <a:dk2>
        <a:srgbClr val="0E2841"/>
      </a:dk2>
      <a:lt2>
        <a:srgbClr val="E8E8E8"/>
      </a:lt2>
      <a:accent1>
        <a:srgbClr val="005FB8"/>
      </a:accent1>
      <a:accent2>
        <a:srgbClr val="0F9ED5"/>
      </a:accent2>
      <a:accent3>
        <a:srgbClr val="467886"/>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rgbClr val="000000"/>
      </a:dk1>
      <a:lt1>
        <a:srgbClr val="FFFFFF"/>
      </a:lt1>
      <a:dk2>
        <a:srgbClr val="0E2841"/>
      </a:dk2>
      <a:lt2>
        <a:srgbClr val="E8E8E8"/>
      </a:lt2>
      <a:accent1>
        <a:srgbClr val="005FB8"/>
      </a:accent1>
      <a:accent2>
        <a:srgbClr val="0F9ED5"/>
      </a:accent2>
      <a:accent3>
        <a:srgbClr val="467886"/>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5220</Words>
  <Application>WPS 演示</Application>
  <PresentationFormat/>
  <Paragraphs>540</Paragraphs>
  <Slides>28</Slides>
  <Notes>0</Notes>
  <HiddenSlides>0</HiddenSlides>
  <MMClips>0</MMClips>
  <ScaleCrop>false</ScaleCrop>
  <HeadingPairs>
    <vt:vector size="6" baseType="variant">
      <vt:variant>
        <vt:lpstr>已用的字体</vt:lpstr>
      </vt:variant>
      <vt:variant>
        <vt:i4>12</vt:i4>
      </vt:variant>
      <vt:variant>
        <vt:lpstr>主题</vt:lpstr>
      </vt:variant>
      <vt:variant>
        <vt:i4>8</vt:i4>
      </vt:variant>
      <vt:variant>
        <vt:lpstr>幻灯片标题</vt:lpstr>
      </vt:variant>
      <vt:variant>
        <vt:i4>28</vt:i4>
      </vt:variant>
    </vt:vector>
  </HeadingPairs>
  <TitlesOfParts>
    <vt:vector size="48" baseType="lpstr">
      <vt:lpstr>Arial</vt:lpstr>
      <vt:lpstr>宋体</vt:lpstr>
      <vt:lpstr>Wingdings</vt:lpstr>
      <vt:lpstr>OPPOSans R</vt:lpstr>
      <vt:lpstr>OPPOSans H</vt:lpstr>
      <vt:lpstr>Source Han Sans CN Bold Bold</vt:lpstr>
      <vt:lpstr>等线</vt:lpstr>
      <vt:lpstr>微软雅黑</vt:lpstr>
      <vt:lpstr>Arial Unicode MS</vt:lpstr>
      <vt:lpstr>Calibri</vt:lpstr>
      <vt:lpstr>Source Han Sans CN Normal</vt:lpstr>
      <vt:lpstr>Source Han Serif SC Bold</vt:lpstr>
      <vt:lpstr>Office 主题​​</vt:lpstr>
      <vt:lpstr>1_Office 主题​​</vt:lpstr>
      <vt:lpstr>2_Office 主题​​</vt:lpstr>
      <vt:lpstr>3_Office 主题​​</vt:lpstr>
      <vt:lpstr>4_Office 主题​​</vt:lpstr>
      <vt:lpstr>5_Office 主题​​</vt:lpstr>
      <vt:lpstr>6_Office 主题​​</vt:lpstr>
      <vt:lpstr>7_Office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寒雪</cp:lastModifiedBy>
  <cp:revision>10</cp:revision>
  <dcterms:created xsi:type="dcterms:W3CDTF">2025-07-15T02:12:00Z</dcterms:created>
  <dcterms:modified xsi:type="dcterms:W3CDTF">2025-09-11T09:46:30Z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CE4DAA413FAE428CA959AB20E64361BA_12</vt:lpwstr>
  </property>
  <property fmtid="{D5CDD505-2E9C-101B-9397-08002B2CF9AE}" pid="3" name="KSOProductBuildVer">
    <vt:lpwstr>2052-12.1.0.22529</vt:lpwstr>
  </property>
</Properties>
</file>