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Lst>
  <p:sldIdLst>
    <p:sldId id="256" r:id="rId11"/>
    <p:sldId id="257" r:id="rId12"/>
    <p:sldId id="258" r:id="rId13"/>
    <p:sldId id="259" r:id="rId14"/>
    <p:sldId id="261" r:id="rId15"/>
    <p:sldId id="281" r:id="rId16"/>
    <p:sldId id="263" r:id="rId17"/>
    <p:sldId id="265" r:id="rId18"/>
    <p:sldId id="282" r:id="rId19"/>
    <p:sldId id="267" r:id="rId20"/>
    <p:sldId id="268" r:id="rId21"/>
    <p:sldId id="269" r:id="rId22"/>
    <p:sldId id="270" r:id="rId23"/>
    <p:sldId id="271" r:id="rId24"/>
    <p:sldId id="283" r:id="rId25"/>
    <p:sldId id="274" r:id="rId26"/>
    <p:sldId id="284" r:id="rId27"/>
    <p:sldId id="276" r:id="rId28"/>
    <p:sldId id="286" r:id="rId29"/>
    <p:sldId id="287" r:id="rId30"/>
    <p:sldId id="288" r:id="rId31"/>
    <p:sldId id="277" r:id="rId32"/>
    <p:sldId id="285" r:id="rId33"/>
  </p:sldIdLst>
  <p:sldSz cx="12192000" cy="6858000"/>
  <p:notesSz cx="6858000" cy="9144000"/>
  <p:embeddedFontLst>
    <p:embeddedFont>
      <p:font typeface="OPPOSans H" panose="00020600040101010101" charset="-122"/>
      <p:regular r:id="rId37"/>
    </p:embeddedFont>
    <p:embeddedFont>
      <p:font typeface="等线" panose="02010600030101010101" charset="-122"/>
      <p:regular r:id="rId38"/>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6" d="100"/>
          <a:sy n="86" d="100"/>
        </p:scale>
        <p:origin x="5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png"/><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1.png"/><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image" Target="../media/image1.png"/><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image" Target="../media/image1.png"/><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image" Target="../media/image1.png"/><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image" Target="../media/image1.png"/><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image" Target="../media/image1.png"/><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nvSpPr>
        <p:spPr>
          <a:xfrm>
            <a:off x="497840" y="1998345"/>
            <a:ext cx="6220460" cy="1872615"/>
          </a:xfrm>
          <a:prstGeom prst="rect">
            <a:avLst/>
          </a:prstGeom>
          <a:noFill/>
          <a:ln>
            <a:noFill/>
          </a:ln>
        </p:spPr>
        <p:txBody>
          <a:bodyPr vert="horz" wrap="square" lIns="0" tIns="0" rIns="0" bIns="0" rtlCol="0" anchor="t"/>
          <a:lstStyle/>
          <a:p>
            <a:pPr algn="l">
              <a:lnSpc>
                <a:spcPct val="130000"/>
              </a:lnSpc>
            </a:pPr>
            <a:r>
              <a:rPr kumimoji="1" lang="en-US" altLang="zh-CN" sz="5300"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CGM产品</a:t>
            </a:r>
            <a:endParaRPr kumimoji="1" lang="en-US" altLang="zh-CN"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r>
              <a:rPr kumimoji="1" lang="en-US" altLang="zh-CN"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  </a:t>
            </a:r>
            <a:r>
              <a:rPr kumimoji="1" lang="zh-CN" altLang="en-US"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从</a:t>
            </a:r>
            <a:r>
              <a:rPr kumimoji="1" lang="en-US" altLang="zh-CN" sz="5300"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原理到电磁兼容</a:t>
            </a:r>
            <a:endParaRPr kumimoji="1" lang="en-US" altLang="zh-CN"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1" name="标题 1"/>
          <p:cNvSpPr txBox="1"/>
          <p:nvPr/>
        </p:nvSpPr>
        <p:spPr>
          <a:xfrm>
            <a:off x="799954" y="4937839"/>
            <a:ext cx="1566079" cy="1397380"/>
          </a:xfrm>
          <a:custGeom>
            <a:avLst/>
            <a:gdLst>
              <a:gd name="connsiteX0" fmla="*/ 184616 w 683992"/>
              <a:gd name="connsiteY0" fmla="*/ 292688 h 610312"/>
              <a:gd name="connsiteX1" fmla="*/ 199288 w 683992"/>
              <a:gd name="connsiteY1" fmla="*/ 284221 h 610312"/>
              <a:gd name="connsiteX2" fmla="*/ 199288 w 683992"/>
              <a:gd name="connsiteY2" fmla="*/ 284169 h 610312"/>
              <a:gd name="connsiteX3" fmla="*/ 270605 w 683992"/>
              <a:gd name="connsiteY3" fmla="*/ 242997 h 610312"/>
              <a:gd name="connsiteX4" fmla="*/ 270548 w 683992"/>
              <a:gd name="connsiteY4" fmla="*/ 160127 h 610312"/>
              <a:gd name="connsiteX5" fmla="*/ 270566 w 683992"/>
              <a:gd name="connsiteY5" fmla="*/ 160116 h 610312"/>
              <a:gd name="connsiteX6" fmla="*/ 270556 w 683992"/>
              <a:gd name="connsiteY6" fmla="*/ 143810 h 610312"/>
              <a:gd name="connsiteX7" fmla="*/ 255169 w 683992"/>
              <a:gd name="connsiteY7" fmla="*/ 134948 h 610312"/>
              <a:gd name="connsiteX8" fmla="*/ 255133 w 683992"/>
              <a:gd name="connsiteY8" fmla="*/ 134970 h 610312"/>
              <a:gd name="connsiteX9" fmla="*/ 184503 w 683992"/>
              <a:gd name="connsiteY9" fmla="*/ 94249 h 610312"/>
              <a:gd name="connsiteX10" fmla="*/ 155800 w 683992"/>
              <a:gd name="connsiteY10" fmla="*/ 110820 h 610312"/>
              <a:gd name="connsiteX11" fmla="*/ 98453 w 683992"/>
              <a:gd name="connsiteY11" fmla="*/ 143930 h 610312"/>
              <a:gd name="connsiteX12" fmla="*/ 98489 w 683992"/>
              <a:gd name="connsiteY12" fmla="*/ 205061 h 610312"/>
              <a:gd name="connsiteX13" fmla="*/ 98512 w 683992"/>
              <a:gd name="connsiteY13" fmla="*/ 243107 h 610312"/>
              <a:gd name="connsiteX14" fmla="*/ 160106 w 683992"/>
              <a:gd name="connsiteY14" fmla="*/ 278596 h 610312"/>
              <a:gd name="connsiteX15" fmla="*/ 184919 w 683992"/>
              <a:gd name="connsiteY15" fmla="*/ 327022 h 610312"/>
              <a:gd name="connsiteX16" fmla="*/ 90006 w 683992"/>
              <a:gd name="connsiteY16" fmla="*/ 272429 h 610312"/>
              <a:gd name="connsiteX17" fmla="*/ 76284 w 683992"/>
              <a:gd name="connsiteY17" fmla="*/ 280392 h 610312"/>
              <a:gd name="connsiteX18" fmla="*/ 62484 w 683992"/>
              <a:gd name="connsiteY18" fmla="*/ 288279 h 610312"/>
              <a:gd name="connsiteX19" fmla="*/ 19703 w 683992"/>
              <a:gd name="connsiteY19" fmla="*/ 313086 h 610312"/>
              <a:gd name="connsiteX20" fmla="*/ 0 w 683992"/>
              <a:gd name="connsiteY20" fmla="*/ 279091 h 610312"/>
              <a:gd name="connsiteX21" fmla="*/ 42628 w 683992"/>
              <a:gd name="connsiteY21" fmla="*/ 254436 h 610312"/>
              <a:gd name="connsiteX22" fmla="*/ 56427 w 683992"/>
              <a:gd name="connsiteY22" fmla="*/ 246473 h 610312"/>
              <a:gd name="connsiteX23" fmla="*/ 70151 w 683992"/>
              <a:gd name="connsiteY23" fmla="*/ 238510 h 610312"/>
              <a:gd name="connsiteX24" fmla="*/ 70074 w 683992"/>
              <a:gd name="connsiteY24" fmla="*/ 128710 h 610312"/>
              <a:gd name="connsiteX25" fmla="*/ 165140 w 683992"/>
              <a:gd name="connsiteY25" fmla="*/ 73813 h 610312"/>
              <a:gd name="connsiteX26" fmla="*/ 165139 w 683992"/>
              <a:gd name="connsiteY26" fmla="*/ 57963 h 610312"/>
              <a:gd name="connsiteX27" fmla="*/ 165139 w 683992"/>
              <a:gd name="connsiteY27" fmla="*/ 42036 h 610312"/>
              <a:gd name="connsiteX28" fmla="*/ 165140 w 683992"/>
              <a:gd name="connsiteY28" fmla="*/ 0 h 610312"/>
              <a:gd name="connsiteX29" fmla="*/ 204470 w 683992"/>
              <a:gd name="connsiteY29" fmla="*/ 0 h 610312"/>
              <a:gd name="connsiteX30" fmla="*/ 204470 w 683992"/>
              <a:gd name="connsiteY30" fmla="*/ 42113 h 610312"/>
              <a:gd name="connsiteX31" fmla="*/ 204470 w 683992"/>
              <a:gd name="connsiteY31" fmla="*/ 58039 h 610312"/>
              <a:gd name="connsiteX32" fmla="*/ 204470 w 683992"/>
              <a:gd name="connsiteY32" fmla="*/ 73889 h 610312"/>
              <a:gd name="connsiteX33" fmla="*/ 299459 w 683992"/>
              <a:gd name="connsiteY33" fmla="*/ 128558 h 610312"/>
              <a:gd name="connsiteX34" fmla="*/ 299536 w 683992"/>
              <a:gd name="connsiteY34" fmla="*/ 260868 h 610312"/>
              <a:gd name="connsiteX35" fmla="*/ 441908 w 683992"/>
              <a:gd name="connsiteY35" fmla="*/ 293989 h 610312"/>
              <a:gd name="connsiteX36" fmla="*/ 456579 w 683992"/>
              <a:gd name="connsiteY36" fmla="*/ 285522 h 610312"/>
              <a:gd name="connsiteX37" fmla="*/ 456579 w 683992"/>
              <a:gd name="connsiteY37" fmla="*/ 285470 h 610312"/>
              <a:gd name="connsiteX38" fmla="*/ 527896 w 683992"/>
              <a:gd name="connsiteY38" fmla="*/ 244298 h 610312"/>
              <a:gd name="connsiteX39" fmla="*/ 527840 w 683992"/>
              <a:gd name="connsiteY39" fmla="*/ 161428 h 610312"/>
              <a:gd name="connsiteX40" fmla="*/ 527857 w 683992"/>
              <a:gd name="connsiteY40" fmla="*/ 161417 h 610312"/>
              <a:gd name="connsiteX41" fmla="*/ 527847 w 683992"/>
              <a:gd name="connsiteY41" fmla="*/ 145111 h 610312"/>
              <a:gd name="connsiteX42" fmla="*/ 512460 w 683992"/>
              <a:gd name="connsiteY42" fmla="*/ 136249 h 610312"/>
              <a:gd name="connsiteX43" fmla="*/ 512424 w 683992"/>
              <a:gd name="connsiteY43" fmla="*/ 136271 h 610312"/>
              <a:gd name="connsiteX44" fmla="*/ 441794 w 683992"/>
              <a:gd name="connsiteY44" fmla="*/ 95550 h 610312"/>
              <a:gd name="connsiteX45" fmla="*/ 413091 w 683992"/>
              <a:gd name="connsiteY45" fmla="*/ 112121 h 610312"/>
              <a:gd name="connsiteX46" fmla="*/ 355744 w 683992"/>
              <a:gd name="connsiteY46" fmla="*/ 145231 h 610312"/>
              <a:gd name="connsiteX47" fmla="*/ 355780 w 683992"/>
              <a:gd name="connsiteY47" fmla="*/ 206362 h 610312"/>
              <a:gd name="connsiteX48" fmla="*/ 355803 w 683992"/>
              <a:gd name="connsiteY48" fmla="*/ 244408 h 610312"/>
              <a:gd name="connsiteX49" fmla="*/ 417398 w 683992"/>
              <a:gd name="connsiteY49" fmla="*/ 279896 h 610312"/>
              <a:gd name="connsiteX50" fmla="*/ 442306 w 683992"/>
              <a:gd name="connsiteY50" fmla="*/ 327022 h 610312"/>
              <a:gd name="connsiteX51" fmla="*/ 327536 w 683992"/>
              <a:gd name="connsiteY51" fmla="*/ 261029 h 610312"/>
              <a:gd name="connsiteX52" fmla="*/ 327459 w 683992"/>
              <a:gd name="connsiteY52" fmla="*/ 128739 h 610312"/>
              <a:gd name="connsiteX53" fmla="*/ 442153 w 683992"/>
              <a:gd name="connsiteY53" fmla="*/ 62518 h 610312"/>
              <a:gd name="connsiteX54" fmla="*/ 536299 w 683992"/>
              <a:gd name="connsiteY54" fmla="*/ 116796 h 610312"/>
              <a:gd name="connsiteX55" fmla="*/ 605912 w 683992"/>
              <a:gd name="connsiteY55" fmla="*/ 76528 h 610312"/>
              <a:gd name="connsiteX56" fmla="*/ 625616 w 683992"/>
              <a:gd name="connsiteY56" fmla="*/ 110518 h 610312"/>
              <a:gd name="connsiteX57" fmla="*/ 556847 w 683992"/>
              <a:gd name="connsiteY57" fmla="*/ 150328 h 610312"/>
              <a:gd name="connsiteX58" fmla="*/ 556922 w 683992"/>
              <a:gd name="connsiteY58" fmla="*/ 260876 h 610312"/>
              <a:gd name="connsiteX59" fmla="*/ 569341 w 683992"/>
              <a:gd name="connsiteY59" fmla="*/ 511093 h 610312"/>
              <a:gd name="connsiteX60" fmla="*/ 584013 w 683992"/>
              <a:gd name="connsiteY60" fmla="*/ 502626 h 610312"/>
              <a:gd name="connsiteX61" fmla="*/ 584013 w 683992"/>
              <a:gd name="connsiteY61" fmla="*/ 502574 h 610312"/>
              <a:gd name="connsiteX62" fmla="*/ 655330 w 683992"/>
              <a:gd name="connsiteY62" fmla="*/ 461402 h 610312"/>
              <a:gd name="connsiteX63" fmla="*/ 655274 w 683992"/>
              <a:gd name="connsiteY63" fmla="*/ 378532 h 610312"/>
              <a:gd name="connsiteX64" fmla="*/ 655291 w 683992"/>
              <a:gd name="connsiteY64" fmla="*/ 378522 h 610312"/>
              <a:gd name="connsiteX65" fmla="*/ 655281 w 683992"/>
              <a:gd name="connsiteY65" fmla="*/ 362215 h 610312"/>
              <a:gd name="connsiteX66" fmla="*/ 639894 w 683992"/>
              <a:gd name="connsiteY66" fmla="*/ 353353 h 610312"/>
              <a:gd name="connsiteX67" fmla="*/ 639858 w 683992"/>
              <a:gd name="connsiteY67" fmla="*/ 353375 h 610312"/>
              <a:gd name="connsiteX68" fmla="*/ 569229 w 683992"/>
              <a:gd name="connsiteY68" fmla="*/ 312654 h 610312"/>
              <a:gd name="connsiteX69" fmla="*/ 540525 w 683992"/>
              <a:gd name="connsiteY69" fmla="*/ 329225 h 610312"/>
              <a:gd name="connsiteX70" fmla="*/ 483178 w 683992"/>
              <a:gd name="connsiteY70" fmla="*/ 362335 h 610312"/>
              <a:gd name="connsiteX71" fmla="*/ 483214 w 683992"/>
              <a:gd name="connsiteY71" fmla="*/ 423466 h 610312"/>
              <a:gd name="connsiteX72" fmla="*/ 483237 w 683992"/>
              <a:gd name="connsiteY72" fmla="*/ 461512 h 610312"/>
              <a:gd name="connsiteX73" fmla="*/ 544832 w 683992"/>
              <a:gd name="connsiteY73" fmla="*/ 497001 h 610312"/>
              <a:gd name="connsiteX74" fmla="*/ 588922 w 683992"/>
              <a:gd name="connsiteY74" fmla="*/ 610312 h 610312"/>
              <a:gd name="connsiteX75" fmla="*/ 549589 w 683992"/>
              <a:gd name="connsiteY75" fmla="*/ 610312 h 610312"/>
              <a:gd name="connsiteX76" fmla="*/ 549589 w 683992"/>
              <a:gd name="connsiteY76" fmla="*/ 534987 h 610312"/>
              <a:gd name="connsiteX77" fmla="*/ 454596 w 683992"/>
              <a:gd name="connsiteY77" fmla="*/ 480256 h 610312"/>
              <a:gd name="connsiteX78" fmla="*/ 454517 w 683992"/>
              <a:gd name="connsiteY78" fmla="*/ 350350 h 610312"/>
              <a:gd name="connsiteX79" fmla="*/ 454517 w 683992"/>
              <a:gd name="connsiteY79" fmla="*/ 348054 h 610312"/>
              <a:gd name="connsiteX80" fmla="*/ 569216 w 683992"/>
              <a:gd name="connsiteY80" fmla="*/ 281839 h 610312"/>
              <a:gd name="connsiteX81" fmla="*/ 571211 w 683992"/>
              <a:gd name="connsiteY81" fmla="*/ 282988 h 610312"/>
              <a:gd name="connsiteX82" fmla="*/ 683915 w 683992"/>
              <a:gd name="connsiteY82" fmla="*/ 347901 h 610312"/>
              <a:gd name="connsiteX83" fmla="*/ 683992 w 683992"/>
              <a:gd name="connsiteY83" fmla="*/ 480102 h 610312"/>
              <a:gd name="connsiteX84" fmla="*/ 588921 w 683992"/>
              <a:gd name="connsiteY84" fmla="*/ 534987 h 610312"/>
            </a:gdLst>
            <a:ahLst/>
            <a:cxnLst/>
            <a:rect l="l" t="t" r="r" b="b"/>
            <a:pathLst>
              <a:path w="683992" h="610312">
                <a:moveTo>
                  <a:pt x="184616" y="292688"/>
                </a:moveTo>
                <a:lnTo>
                  <a:pt x="199288" y="284221"/>
                </a:lnTo>
                <a:lnTo>
                  <a:pt x="199288" y="284169"/>
                </a:lnTo>
                <a:lnTo>
                  <a:pt x="270605" y="242997"/>
                </a:lnTo>
                <a:lnTo>
                  <a:pt x="270548" y="160127"/>
                </a:lnTo>
                <a:lnTo>
                  <a:pt x="270566" y="160116"/>
                </a:lnTo>
                <a:lnTo>
                  <a:pt x="270556" y="143810"/>
                </a:lnTo>
                <a:lnTo>
                  <a:pt x="255169" y="134948"/>
                </a:lnTo>
                <a:lnTo>
                  <a:pt x="255133" y="134970"/>
                </a:lnTo>
                <a:lnTo>
                  <a:pt x="184503" y="94249"/>
                </a:lnTo>
                <a:lnTo>
                  <a:pt x="155800" y="110820"/>
                </a:lnTo>
                <a:lnTo>
                  <a:pt x="98453" y="143930"/>
                </a:lnTo>
                <a:lnTo>
                  <a:pt x="98489" y="205061"/>
                </a:lnTo>
                <a:lnTo>
                  <a:pt x="98512" y="243107"/>
                </a:lnTo>
                <a:lnTo>
                  <a:pt x="160106" y="278596"/>
                </a:lnTo>
                <a:close/>
                <a:moveTo>
                  <a:pt x="184919" y="327022"/>
                </a:moveTo>
                <a:lnTo>
                  <a:pt x="90006" y="272429"/>
                </a:lnTo>
                <a:lnTo>
                  <a:pt x="76284" y="280392"/>
                </a:lnTo>
                <a:lnTo>
                  <a:pt x="62484" y="288279"/>
                </a:lnTo>
                <a:lnTo>
                  <a:pt x="19703" y="313086"/>
                </a:lnTo>
                <a:lnTo>
                  <a:pt x="0" y="279091"/>
                </a:lnTo>
                <a:lnTo>
                  <a:pt x="42628" y="254436"/>
                </a:lnTo>
                <a:lnTo>
                  <a:pt x="56427" y="246473"/>
                </a:lnTo>
                <a:lnTo>
                  <a:pt x="70151" y="238510"/>
                </a:lnTo>
                <a:lnTo>
                  <a:pt x="70074" y="128710"/>
                </a:lnTo>
                <a:lnTo>
                  <a:pt x="165140" y="73813"/>
                </a:lnTo>
                <a:lnTo>
                  <a:pt x="165139" y="57963"/>
                </a:lnTo>
                <a:lnTo>
                  <a:pt x="165139" y="42036"/>
                </a:lnTo>
                <a:lnTo>
                  <a:pt x="165140" y="0"/>
                </a:lnTo>
                <a:lnTo>
                  <a:pt x="204470" y="0"/>
                </a:lnTo>
                <a:lnTo>
                  <a:pt x="204470" y="42113"/>
                </a:lnTo>
                <a:lnTo>
                  <a:pt x="204470" y="58039"/>
                </a:lnTo>
                <a:lnTo>
                  <a:pt x="204470" y="73889"/>
                </a:lnTo>
                <a:lnTo>
                  <a:pt x="299459" y="128558"/>
                </a:lnTo>
                <a:lnTo>
                  <a:pt x="299536" y="260868"/>
                </a:lnTo>
                <a:close/>
                <a:moveTo>
                  <a:pt x="441908" y="293989"/>
                </a:moveTo>
                <a:lnTo>
                  <a:pt x="456579" y="285522"/>
                </a:lnTo>
                <a:lnTo>
                  <a:pt x="456579" y="285470"/>
                </a:lnTo>
                <a:lnTo>
                  <a:pt x="527896" y="244298"/>
                </a:lnTo>
                <a:lnTo>
                  <a:pt x="527840" y="161428"/>
                </a:lnTo>
                <a:lnTo>
                  <a:pt x="527857" y="161417"/>
                </a:lnTo>
                <a:lnTo>
                  <a:pt x="527847" y="145111"/>
                </a:lnTo>
                <a:lnTo>
                  <a:pt x="512460" y="136249"/>
                </a:lnTo>
                <a:lnTo>
                  <a:pt x="512424" y="136271"/>
                </a:lnTo>
                <a:lnTo>
                  <a:pt x="441794" y="95550"/>
                </a:lnTo>
                <a:lnTo>
                  <a:pt x="413091" y="112121"/>
                </a:lnTo>
                <a:lnTo>
                  <a:pt x="355744" y="145231"/>
                </a:lnTo>
                <a:lnTo>
                  <a:pt x="355780" y="206362"/>
                </a:lnTo>
                <a:lnTo>
                  <a:pt x="355803" y="244408"/>
                </a:lnTo>
                <a:lnTo>
                  <a:pt x="417398" y="279896"/>
                </a:lnTo>
                <a:close/>
                <a:moveTo>
                  <a:pt x="442306" y="327022"/>
                </a:moveTo>
                <a:lnTo>
                  <a:pt x="327536" y="261029"/>
                </a:lnTo>
                <a:lnTo>
                  <a:pt x="327459" y="128739"/>
                </a:lnTo>
                <a:lnTo>
                  <a:pt x="442153" y="62518"/>
                </a:lnTo>
                <a:lnTo>
                  <a:pt x="536299" y="116796"/>
                </a:lnTo>
                <a:lnTo>
                  <a:pt x="605912" y="76528"/>
                </a:lnTo>
                <a:lnTo>
                  <a:pt x="625616" y="110518"/>
                </a:lnTo>
                <a:lnTo>
                  <a:pt x="556847" y="150328"/>
                </a:lnTo>
                <a:lnTo>
                  <a:pt x="556922" y="260876"/>
                </a:lnTo>
                <a:close/>
                <a:moveTo>
                  <a:pt x="569341" y="511093"/>
                </a:moveTo>
                <a:lnTo>
                  <a:pt x="584013" y="502626"/>
                </a:lnTo>
                <a:lnTo>
                  <a:pt x="584013" y="502574"/>
                </a:lnTo>
                <a:lnTo>
                  <a:pt x="655330" y="461402"/>
                </a:lnTo>
                <a:lnTo>
                  <a:pt x="655274" y="378532"/>
                </a:lnTo>
                <a:lnTo>
                  <a:pt x="655291" y="378522"/>
                </a:lnTo>
                <a:lnTo>
                  <a:pt x="655281" y="362215"/>
                </a:lnTo>
                <a:lnTo>
                  <a:pt x="639894" y="353353"/>
                </a:lnTo>
                <a:lnTo>
                  <a:pt x="639858" y="353375"/>
                </a:lnTo>
                <a:lnTo>
                  <a:pt x="569229" y="312654"/>
                </a:lnTo>
                <a:lnTo>
                  <a:pt x="540525" y="329225"/>
                </a:lnTo>
                <a:lnTo>
                  <a:pt x="483178" y="362335"/>
                </a:lnTo>
                <a:lnTo>
                  <a:pt x="483214" y="423466"/>
                </a:lnTo>
                <a:lnTo>
                  <a:pt x="483237" y="461512"/>
                </a:lnTo>
                <a:lnTo>
                  <a:pt x="544832" y="497001"/>
                </a:lnTo>
                <a:close/>
                <a:moveTo>
                  <a:pt x="588922" y="610312"/>
                </a:moveTo>
                <a:lnTo>
                  <a:pt x="549589" y="610312"/>
                </a:lnTo>
                <a:lnTo>
                  <a:pt x="549589" y="534987"/>
                </a:lnTo>
                <a:lnTo>
                  <a:pt x="454596" y="480256"/>
                </a:lnTo>
                <a:lnTo>
                  <a:pt x="454517" y="350350"/>
                </a:lnTo>
                <a:lnTo>
                  <a:pt x="454517" y="348054"/>
                </a:lnTo>
                <a:lnTo>
                  <a:pt x="569216" y="281839"/>
                </a:lnTo>
                <a:lnTo>
                  <a:pt x="571211" y="282988"/>
                </a:lnTo>
                <a:lnTo>
                  <a:pt x="683915" y="347901"/>
                </a:lnTo>
                <a:lnTo>
                  <a:pt x="683992" y="480102"/>
                </a:lnTo>
                <a:lnTo>
                  <a:pt x="588921" y="534987"/>
                </a:lnTo>
                <a:close/>
              </a:path>
            </a:pathLst>
          </a:custGeom>
          <a:solidFill>
            <a:schemeClr val="accent1">
              <a:lumMod val="60000"/>
              <a:lumOff val="40000"/>
              <a:alpha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18000000">
            <a:off x="780726" y="5779394"/>
            <a:ext cx="978336" cy="872949"/>
          </a:xfrm>
          <a:custGeom>
            <a:avLst/>
            <a:gdLst>
              <a:gd name="connsiteX0" fmla="*/ 184616 w 683992"/>
              <a:gd name="connsiteY0" fmla="*/ 292688 h 610312"/>
              <a:gd name="connsiteX1" fmla="*/ 199288 w 683992"/>
              <a:gd name="connsiteY1" fmla="*/ 284221 h 610312"/>
              <a:gd name="connsiteX2" fmla="*/ 199288 w 683992"/>
              <a:gd name="connsiteY2" fmla="*/ 284169 h 610312"/>
              <a:gd name="connsiteX3" fmla="*/ 270605 w 683992"/>
              <a:gd name="connsiteY3" fmla="*/ 242997 h 610312"/>
              <a:gd name="connsiteX4" fmla="*/ 270548 w 683992"/>
              <a:gd name="connsiteY4" fmla="*/ 160127 h 610312"/>
              <a:gd name="connsiteX5" fmla="*/ 270566 w 683992"/>
              <a:gd name="connsiteY5" fmla="*/ 160116 h 610312"/>
              <a:gd name="connsiteX6" fmla="*/ 270556 w 683992"/>
              <a:gd name="connsiteY6" fmla="*/ 143810 h 610312"/>
              <a:gd name="connsiteX7" fmla="*/ 255169 w 683992"/>
              <a:gd name="connsiteY7" fmla="*/ 134948 h 610312"/>
              <a:gd name="connsiteX8" fmla="*/ 255133 w 683992"/>
              <a:gd name="connsiteY8" fmla="*/ 134970 h 610312"/>
              <a:gd name="connsiteX9" fmla="*/ 184503 w 683992"/>
              <a:gd name="connsiteY9" fmla="*/ 94249 h 610312"/>
              <a:gd name="connsiteX10" fmla="*/ 155800 w 683992"/>
              <a:gd name="connsiteY10" fmla="*/ 110820 h 610312"/>
              <a:gd name="connsiteX11" fmla="*/ 98453 w 683992"/>
              <a:gd name="connsiteY11" fmla="*/ 143930 h 610312"/>
              <a:gd name="connsiteX12" fmla="*/ 98489 w 683992"/>
              <a:gd name="connsiteY12" fmla="*/ 205061 h 610312"/>
              <a:gd name="connsiteX13" fmla="*/ 98512 w 683992"/>
              <a:gd name="connsiteY13" fmla="*/ 243107 h 610312"/>
              <a:gd name="connsiteX14" fmla="*/ 160106 w 683992"/>
              <a:gd name="connsiteY14" fmla="*/ 278596 h 610312"/>
              <a:gd name="connsiteX15" fmla="*/ 184919 w 683992"/>
              <a:gd name="connsiteY15" fmla="*/ 327022 h 610312"/>
              <a:gd name="connsiteX16" fmla="*/ 90006 w 683992"/>
              <a:gd name="connsiteY16" fmla="*/ 272429 h 610312"/>
              <a:gd name="connsiteX17" fmla="*/ 76284 w 683992"/>
              <a:gd name="connsiteY17" fmla="*/ 280392 h 610312"/>
              <a:gd name="connsiteX18" fmla="*/ 62484 w 683992"/>
              <a:gd name="connsiteY18" fmla="*/ 288279 h 610312"/>
              <a:gd name="connsiteX19" fmla="*/ 19703 w 683992"/>
              <a:gd name="connsiteY19" fmla="*/ 313086 h 610312"/>
              <a:gd name="connsiteX20" fmla="*/ 0 w 683992"/>
              <a:gd name="connsiteY20" fmla="*/ 279091 h 610312"/>
              <a:gd name="connsiteX21" fmla="*/ 42628 w 683992"/>
              <a:gd name="connsiteY21" fmla="*/ 254436 h 610312"/>
              <a:gd name="connsiteX22" fmla="*/ 56427 w 683992"/>
              <a:gd name="connsiteY22" fmla="*/ 246473 h 610312"/>
              <a:gd name="connsiteX23" fmla="*/ 70151 w 683992"/>
              <a:gd name="connsiteY23" fmla="*/ 238510 h 610312"/>
              <a:gd name="connsiteX24" fmla="*/ 70074 w 683992"/>
              <a:gd name="connsiteY24" fmla="*/ 128710 h 610312"/>
              <a:gd name="connsiteX25" fmla="*/ 165140 w 683992"/>
              <a:gd name="connsiteY25" fmla="*/ 73813 h 610312"/>
              <a:gd name="connsiteX26" fmla="*/ 165139 w 683992"/>
              <a:gd name="connsiteY26" fmla="*/ 57963 h 610312"/>
              <a:gd name="connsiteX27" fmla="*/ 165139 w 683992"/>
              <a:gd name="connsiteY27" fmla="*/ 42036 h 610312"/>
              <a:gd name="connsiteX28" fmla="*/ 165140 w 683992"/>
              <a:gd name="connsiteY28" fmla="*/ 0 h 610312"/>
              <a:gd name="connsiteX29" fmla="*/ 204470 w 683992"/>
              <a:gd name="connsiteY29" fmla="*/ 0 h 610312"/>
              <a:gd name="connsiteX30" fmla="*/ 204470 w 683992"/>
              <a:gd name="connsiteY30" fmla="*/ 42113 h 610312"/>
              <a:gd name="connsiteX31" fmla="*/ 204470 w 683992"/>
              <a:gd name="connsiteY31" fmla="*/ 58039 h 610312"/>
              <a:gd name="connsiteX32" fmla="*/ 204470 w 683992"/>
              <a:gd name="connsiteY32" fmla="*/ 73889 h 610312"/>
              <a:gd name="connsiteX33" fmla="*/ 299459 w 683992"/>
              <a:gd name="connsiteY33" fmla="*/ 128558 h 610312"/>
              <a:gd name="connsiteX34" fmla="*/ 299536 w 683992"/>
              <a:gd name="connsiteY34" fmla="*/ 260868 h 610312"/>
              <a:gd name="connsiteX35" fmla="*/ 441908 w 683992"/>
              <a:gd name="connsiteY35" fmla="*/ 293989 h 610312"/>
              <a:gd name="connsiteX36" fmla="*/ 456579 w 683992"/>
              <a:gd name="connsiteY36" fmla="*/ 285522 h 610312"/>
              <a:gd name="connsiteX37" fmla="*/ 456579 w 683992"/>
              <a:gd name="connsiteY37" fmla="*/ 285470 h 610312"/>
              <a:gd name="connsiteX38" fmla="*/ 527896 w 683992"/>
              <a:gd name="connsiteY38" fmla="*/ 244298 h 610312"/>
              <a:gd name="connsiteX39" fmla="*/ 527840 w 683992"/>
              <a:gd name="connsiteY39" fmla="*/ 161428 h 610312"/>
              <a:gd name="connsiteX40" fmla="*/ 527857 w 683992"/>
              <a:gd name="connsiteY40" fmla="*/ 161417 h 610312"/>
              <a:gd name="connsiteX41" fmla="*/ 527847 w 683992"/>
              <a:gd name="connsiteY41" fmla="*/ 145111 h 610312"/>
              <a:gd name="connsiteX42" fmla="*/ 512460 w 683992"/>
              <a:gd name="connsiteY42" fmla="*/ 136249 h 610312"/>
              <a:gd name="connsiteX43" fmla="*/ 512424 w 683992"/>
              <a:gd name="connsiteY43" fmla="*/ 136271 h 610312"/>
              <a:gd name="connsiteX44" fmla="*/ 441794 w 683992"/>
              <a:gd name="connsiteY44" fmla="*/ 95550 h 610312"/>
              <a:gd name="connsiteX45" fmla="*/ 413091 w 683992"/>
              <a:gd name="connsiteY45" fmla="*/ 112121 h 610312"/>
              <a:gd name="connsiteX46" fmla="*/ 355744 w 683992"/>
              <a:gd name="connsiteY46" fmla="*/ 145231 h 610312"/>
              <a:gd name="connsiteX47" fmla="*/ 355780 w 683992"/>
              <a:gd name="connsiteY47" fmla="*/ 206362 h 610312"/>
              <a:gd name="connsiteX48" fmla="*/ 355803 w 683992"/>
              <a:gd name="connsiteY48" fmla="*/ 244408 h 610312"/>
              <a:gd name="connsiteX49" fmla="*/ 417398 w 683992"/>
              <a:gd name="connsiteY49" fmla="*/ 279896 h 610312"/>
              <a:gd name="connsiteX50" fmla="*/ 442306 w 683992"/>
              <a:gd name="connsiteY50" fmla="*/ 327022 h 610312"/>
              <a:gd name="connsiteX51" fmla="*/ 327536 w 683992"/>
              <a:gd name="connsiteY51" fmla="*/ 261029 h 610312"/>
              <a:gd name="connsiteX52" fmla="*/ 327459 w 683992"/>
              <a:gd name="connsiteY52" fmla="*/ 128739 h 610312"/>
              <a:gd name="connsiteX53" fmla="*/ 442153 w 683992"/>
              <a:gd name="connsiteY53" fmla="*/ 62518 h 610312"/>
              <a:gd name="connsiteX54" fmla="*/ 536299 w 683992"/>
              <a:gd name="connsiteY54" fmla="*/ 116796 h 610312"/>
              <a:gd name="connsiteX55" fmla="*/ 605912 w 683992"/>
              <a:gd name="connsiteY55" fmla="*/ 76528 h 610312"/>
              <a:gd name="connsiteX56" fmla="*/ 625616 w 683992"/>
              <a:gd name="connsiteY56" fmla="*/ 110518 h 610312"/>
              <a:gd name="connsiteX57" fmla="*/ 556847 w 683992"/>
              <a:gd name="connsiteY57" fmla="*/ 150328 h 610312"/>
              <a:gd name="connsiteX58" fmla="*/ 556922 w 683992"/>
              <a:gd name="connsiteY58" fmla="*/ 260876 h 610312"/>
              <a:gd name="connsiteX59" fmla="*/ 569341 w 683992"/>
              <a:gd name="connsiteY59" fmla="*/ 511093 h 610312"/>
              <a:gd name="connsiteX60" fmla="*/ 584013 w 683992"/>
              <a:gd name="connsiteY60" fmla="*/ 502626 h 610312"/>
              <a:gd name="connsiteX61" fmla="*/ 584013 w 683992"/>
              <a:gd name="connsiteY61" fmla="*/ 502574 h 610312"/>
              <a:gd name="connsiteX62" fmla="*/ 655330 w 683992"/>
              <a:gd name="connsiteY62" fmla="*/ 461402 h 610312"/>
              <a:gd name="connsiteX63" fmla="*/ 655274 w 683992"/>
              <a:gd name="connsiteY63" fmla="*/ 378532 h 610312"/>
              <a:gd name="connsiteX64" fmla="*/ 655291 w 683992"/>
              <a:gd name="connsiteY64" fmla="*/ 378522 h 610312"/>
              <a:gd name="connsiteX65" fmla="*/ 655281 w 683992"/>
              <a:gd name="connsiteY65" fmla="*/ 362215 h 610312"/>
              <a:gd name="connsiteX66" fmla="*/ 639894 w 683992"/>
              <a:gd name="connsiteY66" fmla="*/ 353353 h 610312"/>
              <a:gd name="connsiteX67" fmla="*/ 639858 w 683992"/>
              <a:gd name="connsiteY67" fmla="*/ 353375 h 610312"/>
              <a:gd name="connsiteX68" fmla="*/ 569229 w 683992"/>
              <a:gd name="connsiteY68" fmla="*/ 312654 h 610312"/>
              <a:gd name="connsiteX69" fmla="*/ 540525 w 683992"/>
              <a:gd name="connsiteY69" fmla="*/ 329225 h 610312"/>
              <a:gd name="connsiteX70" fmla="*/ 483178 w 683992"/>
              <a:gd name="connsiteY70" fmla="*/ 362335 h 610312"/>
              <a:gd name="connsiteX71" fmla="*/ 483214 w 683992"/>
              <a:gd name="connsiteY71" fmla="*/ 423466 h 610312"/>
              <a:gd name="connsiteX72" fmla="*/ 483237 w 683992"/>
              <a:gd name="connsiteY72" fmla="*/ 461512 h 610312"/>
              <a:gd name="connsiteX73" fmla="*/ 544832 w 683992"/>
              <a:gd name="connsiteY73" fmla="*/ 497001 h 610312"/>
              <a:gd name="connsiteX74" fmla="*/ 588922 w 683992"/>
              <a:gd name="connsiteY74" fmla="*/ 610312 h 610312"/>
              <a:gd name="connsiteX75" fmla="*/ 549589 w 683992"/>
              <a:gd name="connsiteY75" fmla="*/ 610312 h 610312"/>
              <a:gd name="connsiteX76" fmla="*/ 549589 w 683992"/>
              <a:gd name="connsiteY76" fmla="*/ 534987 h 610312"/>
              <a:gd name="connsiteX77" fmla="*/ 454596 w 683992"/>
              <a:gd name="connsiteY77" fmla="*/ 480256 h 610312"/>
              <a:gd name="connsiteX78" fmla="*/ 454517 w 683992"/>
              <a:gd name="connsiteY78" fmla="*/ 350350 h 610312"/>
              <a:gd name="connsiteX79" fmla="*/ 454517 w 683992"/>
              <a:gd name="connsiteY79" fmla="*/ 348054 h 610312"/>
              <a:gd name="connsiteX80" fmla="*/ 569216 w 683992"/>
              <a:gd name="connsiteY80" fmla="*/ 281839 h 610312"/>
              <a:gd name="connsiteX81" fmla="*/ 571211 w 683992"/>
              <a:gd name="connsiteY81" fmla="*/ 282988 h 610312"/>
              <a:gd name="connsiteX82" fmla="*/ 683915 w 683992"/>
              <a:gd name="connsiteY82" fmla="*/ 347901 h 610312"/>
              <a:gd name="connsiteX83" fmla="*/ 683992 w 683992"/>
              <a:gd name="connsiteY83" fmla="*/ 480102 h 610312"/>
              <a:gd name="connsiteX84" fmla="*/ 588921 w 683992"/>
              <a:gd name="connsiteY84" fmla="*/ 534987 h 610312"/>
            </a:gdLst>
            <a:ahLst/>
            <a:cxnLst/>
            <a:rect l="l" t="t" r="r" b="b"/>
            <a:pathLst>
              <a:path w="683992" h="610312">
                <a:moveTo>
                  <a:pt x="184616" y="292688"/>
                </a:moveTo>
                <a:lnTo>
                  <a:pt x="199288" y="284221"/>
                </a:lnTo>
                <a:lnTo>
                  <a:pt x="199288" y="284169"/>
                </a:lnTo>
                <a:lnTo>
                  <a:pt x="270605" y="242997"/>
                </a:lnTo>
                <a:lnTo>
                  <a:pt x="270548" y="160127"/>
                </a:lnTo>
                <a:lnTo>
                  <a:pt x="270566" y="160116"/>
                </a:lnTo>
                <a:lnTo>
                  <a:pt x="270556" y="143810"/>
                </a:lnTo>
                <a:lnTo>
                  <a:pt x="255169" y="134948"/>
                </a:lnTo>
                <a:lnTo>
                  <a:pt x="255133" y="134970"/>
                </a:lnTo>
                <a:lnTo>
                  <a:pt x="184503" y="94249"/>
                </a:lnTo>
                <a:lnTo>
                  <a:pt x="155800" y="110820"/>
                </a:lnTo>
                <a:lnTo>
                  <a:pt x="98453" y="143930"/>
                </a:lnTo>
                <a:lnTo>
                  <a:pt x="98489" y="205061"/>
                </a:lnTo>
                <a:lnTo>
                  <a:pt x="98512" y="243107"/>
                </a:lnTo>
                <a:lnTo>
                  <a:pt x="160106" y="278596"/>
                </a:lnTo>
                <a:close/>
                <a:moveTo>
                  <a:pt x="184919" y="327022"/>
                </a:moveTo>
                <a:lnTo>
                  <a:pt x="90006" y="272429"/>
                </a:lnTo>
                <a:lnTo>
                  <a:pt x="76284" y="280392"/>
                </a:lnTo>
                <a:lnTo>
                  <a:pt x="62484" y="288279"/>
                </a:lnTo>
                <a:lnTo>
                  <a:pt x="19703" y="313086"/>
                </a:lnTo>
                <a:lnTo>
                  <a:pt x="0" y="279091"/>
                </a:lnTo>
                <a:lnTo>
                  <a:pt x="42628" y="254436"/>
                </a:lnTo>
                <a:lnTo>
                  <a:pt x="56427" y="246473"/>
                </a:lnTo>
                <a:lnTo>
                  <a:pt x="70151" y="238510"/>
                </a:lnTo>
                <a:lnTo>
                  <a:pt x="70074" y="128710"/>
                </a:lnTo>
                <a:lnTo>
                  <a:pt x="165140" y="73813"/>
                </a:lnTo>
                <a:lnTo>
                  <a:pt x="165139" y="57963"/>
                </a:lnTo>
                <a:lnTo>
                  <a:pt x="165139" y="42036"/>
                </a:lnTo>
                <a:lnTo>
                  <a:pt x="165140" y="0"/>
                </a:lnTo>
                <a:lnTo>
                  <a:pt x="204470" y="0"/>
                </a:lnTo>
                <a:lnTo>
                  <a:pt x="204470" y="42113"/>
                </a:lnTo>
                <a:lnTo>
                  <a:pt x="204470" y="58039"/>
                </a:lnTo>
                <a:lnTo>
                  <a:pt x="204470" y="73889"/>
                </a:lnTo>
                <a:lnTo>
                  <a:pt x="299459" y="128558"/>
                </a:lnTo>
                <a:lnTo>
                  <a:pt x="299536" y="260868"/>
                </a:lnTo>
                <a:close/>
                <a:moveTo>
                  <a:pt x="441908" y="293989"/>
                </a:moveTo>
                <a:lnTo>
                  <a:pt x="456579" y="285522"/>
                </a:lnTo>
                <a:lnTo>
                  <a:pt x="456579" y="285470"/>
                </a:lnTo>
                <a:lnTo>
                  <a:pt x="527896" y="244298"/>
                </a:lnTo>
                <a:lnTo>
                  <a:pt x="527840" y="161428"/>
                </a:lnTo>
                <a:lnTo>
                  <a:pt x="527857" y="161417"/>
                </a:lnTo>
                <a:lnTo>
                  <a:pt x="527847" y="145111"/>
                </a:lnTo>
                <a:lnTo>
                  <a:pt x="512460" y="136249"/>
                </a:lnTo>
                <a:lnTo>
                  <a:pt x="512424" y="136271"/>
                </a:lnTo>
                <a:lnTo>
                  <a:pt x="441794" y="95550"/>
                </a:lnTo>
                <a:lnTo>
                  <a:pt x="413091" y="112121"/>
                </a:lnTo>
                <a:lnTo>
                  <a:pt x="355744" y="145231"/>
                </a:lnTo>
                <a:lnTo>
                  <a:pt x="355780" y="206362"/>
                </a:lnTo>
                <a:lnTo>
                  <a:pt x="355803" y="244408"/>
                </a:lnTo>
                <a:lnTo>
                  <a:pt x="417398" y="279896"/>
                </a:lnTo>
                <a:close/>
                <a:moveTo>
                  <a:pt x="442306" y="327022"/>
                </a:moveTo>
                <a:lnTo>
                  <a:pt x="327536" y="261029"/>
                </a:lnTo>
                <a:lnTo>
                  <a:pt x="327459" y="128739"/>
                </a:lnTo>
                <a:lnTo>
                  <a:pt x="442153" y="62518"/>
                </a:lnTo>
                <a:lnTo>
                  <a:pt x="536299" y="116796"/>
                </a:lnTo>
                <a:lnTo>
                  <a:pt x="605912" y="76528"/>
                </a:lnTo>
                <a:lnTo>
                  <a:pt x="625616" y="110518"/>
                </a:lnTo>
                <a:lnTo>
                  <a:pt x="556847" y="150328"/>
                </a:lnTo>
                <a:lnTo>
                  <a:pt x="556922" y="260876"/>
                </a:lnTo>
                <a:close/>
                <a:moveTo>
                  <a:pt x="569341" y="511093"/>
                </a:moveTo>
                <a:lnTo>
                  <a:pt x="584013" y="502626"/>
                </a:lnTo>
                <a:lnTo>
                  <a:pt x="584013" y="502574"/>
                </a:lnTo>
                <a:lnTo>
                  <a:pt x="655330" y="461402"/>
                </a:lnTo>
                <a:lnTo>
                  <a:pt x="655274" y="378532"/>
                </a:lnTo>
                <a:lnTo>
                  <a:pt x="655291" y="378522"/>
                </a:lnTo>
                <a:lnTo>
                  <a:pt x="655281" y="362215"/>
                </a:lnTo>
                <a:lnTo>
                  <a:pt x="639894" y="353353"/>
                </a:lnTo>
                <a:lnTo>
                  <a:pt x="639858" y="353375"/>
                </a:lnTo>
                <a:lnTo>
                  <a:pt x="569229" y="312654"/>
                </a:lnTo>
                <a:lnTo>
                  <a:pt x="540525" y="329225"/>
                </a:lnTo>
                <a:lnTo>
                  <a:pt x="483178" y="362335"/>
                </a:lnTo>
                <a:lnTo>
                  <a:pt x="483214" y="423466"/>
                </a:lnTo>
                <a:lnTo>
                  <a:pt x="483237" y="461512"/>
                </a:lnTo>
                <a:lnTo>
                  <a:pt x="544832" y="497001"/>
                </a:lnTo>
                <a:close/>
                <a:moveTo>
                  <a:pt x="588922" y="610312"/>
                </a:moveTo>
                <a:lnTo>
                  <a:pt x="549589" y="610312"/>
                </a:lnTo>
                <a:lnTo>
                  <a:pt x="549589" y="534987"/>
                </a:lnTo>
                <a:lnTo>
                  <a:pt x="454596" y="480256"/>
                </a:lnTo>
                <a:lnTo>
                  <a:pt x="454517" y="350350"/>
                </a:lnTo>
                <a:lnTo>
                  <a:pt x="454517" y="348054"/>
                </a:lnTo>
                <a:lnTo>
                  <a:pt x="569216" y="281839"/>
                </a:lnTo>
                <a:lnTo>
                  <a:pt x="571211" y="282988"/>
                </a:lnTo>
                <a:lnTo>
                  <a:pt x="683915" y="347901"/>
                </a:lnTo>
                <a:lnTo>
                  <a:pt x="683992" y="480102"/>
                </a:lnTo>
                <a:lnTo>
                  <a:pt x="588921" y="534987"/>
                </a:lnTo>
                <a:close/>
              </a:path>
            </a:pathLst>
          </a:custGeom>
          <a:solidFill>
            <a:schemeClr val="accent1">
              <a:lumMod val="60000"/>
              <a:lumOff val="40000"/>
              <a:alpha val="2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3555459">
            <a:off x="9565441" y="3270475"/>
            <a:ext cx="478617" cy="522536"/>
          </a:xfrm>
          <a:custGeom>
            <a:avLst/>
            <a:gdLst>
              <a:gd name="connsiteX0" fmla="*/ 375428 w 608126"/>
              <a:gd name="connsiteY0" fmla="*/ 663929 h 663929"/>
              <a:gd name="connsiteX1" fmla="*/ 182732 w 608126"/>
              <a:gd name="connsiteY1" fmla="*/ 553093 h 663929"/>
              <a:gd name="connsiteX2" fmla="*/ 154874 w 608126"/>
              <a:gd name="connsiteY2" fmla="*/ 569260 h 663929"/>
              <a:gd name="connsiteX3" fmla="*/ 126857 w 608126"/>
              <a:gd name="connsiteY3" fmla="*/ 585272 h 663929"/>
              <a:gd name="connsiteX4" fmla="*/ 40002 w 608126"/>
              <a:gd name="connsiteY4" fmla="*/ 635636 h 663929"/>
              <a:gd name="connsiteX5" fmla="*/ 0 w 608126"/>
              <a:gd name="connsiteY5" fmla="*/ 566618 h 663929"/>
              <a:gd name="connsiteX6" fmla="*/ 86545 w 608126"/>
              <a:gd name="connsiteY6" fmla="*/ 516563 h 663929"/>
              <a:gd name="connsiteX7" fmla="*/ 114560 w 608126"/>
              <a:gd name="connsiteY7" fmla="*/ 500396 h 663929"/>
              <a:gd name="connsiteX8" fmla="*/ 142422 w 608126"/>
              <a:gd name="connsiteY8" fmla="*/ 484230 h 663929"/>
              <a:gd name="connsiteX9" fmla="*/ 142266 w 608126"/>
              <a:gd name="connsiteY9" fmla="*/ 261311 h 663929"/>
              <a:gd name="connsiteX10" fmla="*/ 335272 w 608126"/>
              <a:gd name="connsiteY10" fmla="*/ 149857 h 663929"/>
              <a:gd name="connsiteX11" fmla="*/ 335270 w 608126"/>
              <a:gd name="connsiteY11" fmla="*/ 117678 h 663929"/>
              <a:gd name="connsiteX12" fmla="*/ 335270 w 608126"/>
              <a:gd name="connsiteY12" fmla="*/ 85342 h 663929"/>
              <a:gd name="connsiteX13" fmla="*/ 335272 w 608126"/>
              <a:gd name="connsiteY13" fmla="*/ 0 h 663929"/>
              <a:gd name="connsiteX14" fmla="*/ 415121 w 608126"/>
              <a:gd name="connsiteY14" fmla="*/ 0 h 663929"/>
              <a:gd name="connsiteX15" fmla="*/ 415121 w 608126"/>
              <a:gd name="connsiteY15" fmla="*/ 85499 h 663929"/>
              <a:gd name="connsiteX16" fmla="*/ 415121 w 608126"/>
              <a:gd name="connsiteY16" fmla="*/ 117832 h 663929"/>
              <a:gd name="connsiteX17" fmla="*/ 415121 w 608126"/>
              <a:gd name="connsiteY17" fmla="*/ 150011 h 663929"/>
              <a:gd name="connsiteX18" fmla="*/ 607970 w 608126"/>
              <a:gd name="connsiteY18" fmla="*/ 261002 h 663929"/>
              <a:gd name="connsiteX19" fmla="*/ 608126 w 608126"/>
              <a:gd name="connsiteY19" fmla="*/ 529622 h 663929"/>
              <a:gd name="connsiteX20" fmla="*/ 375428 w 608126"/>
              <a:gd name="connsiteY20" fmla="*/ 663929 h 663929"/>
              <a:gd name="connsiteX21" fmla="*/ 374812 w 608126"/>
              <a:gd name="connsiteY21" fmla="*/ 594223 h 663929"/>
              <a:gd name="connsiteX22" fmla="*/ 404600 w 608126"/>
              <a:gd name="connsiteY22" fmla="*/ 577033 h 663929"/>
              <a:gd name="connsiteX23" fmla="*/ 404600 w 608126"/>
              <a:gd name="connsiteY23" fmla="*/ 576928 h 663929"/>
              <a:gd name="connsiteX24" fmla="*/ 549390 w 608126"/>
              <a:gd name="connsiteY24" fmla="*/ 493339 h 663929"/>
              <a:gd name="connsiteX25" fmla="*/ 549274 w 608126"/>
              <a:gd name="connsiteY25" fmla="*/ 325094 h 663929"/>
              <a:gd name="connsiteX26" fmla="*/ 549311 w 608126"/>
              <a:gd name="connsiteY26" fmla="*/ 325072 h 663929"/>
              <a:gd name="connsiteX27" fmla="*/ 549290 w 608126"/>
              <a:gd name="connsiteY27" fmla="*/ 291967 h 663929"/>
              <a:gd name="connsiteX28" fmla="*/ 518051 w 608126"/>
              <a:gd name="connsiteY28" fmla="*/ 273975 h 663929"/>
              <a:gd name="connsiteX29" fmla="*/ 517978 w 608126"/>
              <a:gd name="connsiteY29" fmla="*/ 274020 h 663929"/>
              <a:gd name="connsiteX30" fmla="*/ 374583 w 608126"/>
              <a:gd name="connsiteY30" fmla="*/ 191347 h 663929"/>
              <a:gd name="connsiteX31" fmla="*/ 316309 w 608126"/>
              <a:gd name="connsiteY31" fmla="*/ 224990 h 663929"/>
              <a:gd name="connsiteX32" fmla="*/ 199882 w 608126"/>
              <a:gd name="connsiteY32" fmla="*/ 292211 h 663929"/>
              <a:gd name="connsiteX33" fmla="*/ 199955 w 608126"/>
              <a:gd name="connsiteY33" fmla="*/ 416321 h 663929"/>
              <a:gd name="connsiteX34" fmla="*/ 200002 w 608126"/>
              <a:gd name="connsiteY34" fmla="*/ 493563 h 663929"/>
              <a:gd name="connsiteX35" fmla="*/ 325052 w 608126"/>
              <a:gd name="connsiteY35" fmla="*/ 565613 h 663929"/>
              <a:gd name="connsiteX36" fmla="*/ 374812 w 608126"/>
              <a:gd name="connsiteY36" fmla="*/ 594223 h 663929"/>
            </a:gdLst>
            <a:ahLst/>
            <a:cxnLst/>
            <a:rect l="l" t="t" r="r" b="b"/>
            <a:pathLst>
              <a:path w="608126" h="663929">
                <a:moveTo>
                  <a:pt x="375428" y="663929"/>
                </a:moveTo>
                <a:lnTo>
                  <a:pt x="182732" y="553093"/>
                </a:lnTo>
                <a:lnTo>
                  <a:pt x="154874" y="569260"/>
                </a:lnTo>
                <a:lnTo>
                  <a:pt x="126857" y="585272"/>
                </a:lnTo>
                <a:lnTo>
                  <a:pt x="40002" y="635636"/>
                </a:lnTo>
                <a:lnTo>
                  <a:pt x="0" y="566618"/>
                </a:lnTo>
                <a:lnTo>
                  <a:pt x="86545" y="516563"/>
                </a:lnTo>
                <a:lnTo>
                  <a:pt x="114560" y="500396"/>
                </a:lnTo>
                <a:lnTo>
                  <a:pt x="142422" y="484230"/>
                </a:lnTo>
                <a:lnTo>
                  <a:pt x="142266" y="261311"/>
                </a:lnTo>
                <a:lnTo>
                  <a:pt x="335272" y="149857"/>
                </a:lnTo>
                <a:lnTo>
                  <a:pt x="335270" y="117678"/>
                </a:lnTo>
                <a:lnTo>
                  <a:pt x="335270" y="85342"/>
                </a:lnTo>
                <a:lnTo>
                  <a:pt x="335272" y="0"/>
                </a:lnTo>
                <a:lnTo>
                  <a:pt x="415121" y="0"/>
                </a:lnTo>
                <a:lnTo>
                  <a:pt x="415121" y="85499"/>
                </a:lnTo>
                <a:lnTo>
                  <a:pt x="415121" y="117832"/>
                </a:lnTo>
                <a:lnTo>
                  <a:pt x="415121" y="150011"/>
                </a:lnTo>
                <a:lnTo>
                  <a:pt x="607970" y="261002"/>
                </a:lnTo>
                <a:lnTo>
                  <a:pt x="608126" y="529622"/>
                </a:lnTo>
                <a:lnTo>
                  <a:pt x="375428" y="663929"/>
                </a:lnTo>
                <a:close/>
                <a:moveTo>
                  <a:pt x="374812" y="594223"/>
                </a:moveTo>
                <a:lnTo>
                  <a:pt x="404600" y="577033"/>
                </a:lnTo>
                <a:lnTo>
                  <a:pt x="404600" y="576928"/>
                </a:lnTo>
                <a:lnTo>
                  <a:pt x="549390" y="493339"/>
                </a:lnTo>
                <a:lnTo>
                  <a:pt x="549274" y="325094"/>
                </a:lnTo>
                <a:lnTo>
                  <a:pt x="549311" y="325072"/>
                </a:lnTo>
                <a:lnTo>
                  <a:pt x="549290" y="291967"/>
                </a:lnTo>
                <a:lnTo>
                  <a:pt x="518051" y="273975"/>
                </a:lnTo>
                <a:lnTo>
                  <a:pt x="517978" y="274020"/>
                </a:lnTo>
                <a:lnTo>
                  <a:pt x="374583" y="191347"/>
                </a:lnTo>
                <a:lnTo>
                  <a:pt x="316309" y="224990"/>
                </a:lnTo>
                <a:lnTo>
                  <a:pt x="199882" y="292211"/>
                </a:lnTo>
                <a:lnTo>
                  <a:pt x="199955" y="416321"/>
                </a:lnTo>
                <a:lnTo>
                  <a:pt x="200002" y="493563"/>
                </a:lnTo>
                <a:lnTo>
                  <a:pt x="325052" y="565613"/>
                </a:lnTo>
                <a:lnTo>
                  <a:pt x="374812" y="594223"/>
                </a:lnTo>
                <a:close/>
              </a:path>
            </a:pathLst>
          </a:custGeom>
          <a:solidFill>
            <a:schemeClr val="accent1">
              <a:lumMod val="60000"/>
              <a:lumOff val="40000"/>
              <a:alpha val="21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2" name="图片 1" descr="YINT"/>
          <p:cNvPicPr>
            <a:picLocks noChangeAspect="1"/>
          </p:cNvPicPr>
          <p:nvPr/>
        </p:nvPicPr>
        <p:blipFill>
          <a:blip r:embed="rId1"/>
          <a:stretch>
            <a:fillRect/>
          </a:stretch>
        </p:blipFill>
        <p:spPr>
          <a:xfrm>
            <a:off x="647065" y="424180"/>
            <a:ext cx="2081530" cy="507365"/>
          </a:xfrm>
          <a:prstGeom prst="rect">
            <a:avLst/>
          </a:prstGeom>
        </p:spPr>
      </p:pic>
      <p:pic>
        <p:nvPicPr>
          <p:cNvPr id="3" name="图片 2"/>
          <p:cNvPicPr>
            <a:picLocks noChangeAspect="1"/>
          </p:cNvPicPr>
          <p:nvPr/>
        </p:nvPicPr>
        <p:blipFill>
          <a:blip r:embed="rId2"/>
          <a:stretch>
            <a:fillRect/>
          </a:stretch>
        </p:blipFill>
        <p:spPr>
          <a:xfrm>
            <a:off x="6661150" y="1454785"/>
            <a:ext cx="5530850" cy="4153535"/>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418744" y="1628174"/>
            <a:ext cx="9237345" cy="3601652"/>
          </a:xfrm>
          <a:prstGeom prst="rect">
            <a:avLst/>
          </a:prstGeom>
          <a:noFill/>
          <a:ln>
            <a:noFill/>
          </a:ln>
        </p:spPr>
        <p:txBody>
          <a:bodyPr vert="horz" wrap="square" lIns="0" tIns="0" rIns="0" bIns="0" rtlCol="0" anchor="ctr"/>
          <a:lstStyle/>
          <a:p>
            <a:pPr>
              <a:lnSpc>
                <a:spcPct val="150000"/>
              </a:lnSpc>
            </a:pP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表现形式</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endPar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复杂电磁环境中，如医院的大型医疗设备附近、电子通信基站附近等，CGM产品可能受到外部电磁信号的干扰，导致血糖监测数据不准确或波动异常。例如，在使用手机通话时，如果手机与CGM设备距离过近，可能会对CGM的信号传输产生干扰，使显示的血糖值出现偏差</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rPr>
              <a:t>原因分析</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rPr>
              <a:t>：</a:t>
            </a:r>
            <a:endPar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GM产品的信号传输频率与一些常见的电磁干扰源的频率相近，容易产生共振或信号叠加，从而影响其正常工作。此外，产品内部的电路设计不合理，如屏蔽措施不完善、信号线路布局不当等，也会增加信号受干扰的风险</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3.1 信号干扰问题</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254083" y="1980882"/>
            <a:ext cx="9683833" cy="2896235"/>
          </a:xfrm>
          <a:prstGeom prst="rect">
            <a:avLst/>
          </a:prstGeom>
          <a:noFill/>
          <a:ln>
            <a:noFill/>
          </a:ln>
        </p:spPr>
        <p:txBody>
          <a:bodyPr vert="horz" wrap="square" lIns="0" tIns="0" rIns="0" bIns="0" rtlCol="0" anchor="ctr"/>
          <a:lstStyle/>
          <a:p>
            <a:pPr>
              <a:lnSpc>
                <a:spcPct val="150000"/>
              </a:lnSpc>
            </a:pP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表现形式</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endPar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电源供应不稳定，可能导致设备工作异常，如突然关机、重启，或者在电量显示正常的情况下设备自动停止工作;另外，充电过程中可能出现充电缓慢、无法充满电等问题</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rPr>
              <a:t>原因分析</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rPr>
              <a:t>：</a:t>
            </a:r>
            <a:endPar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电源电路中的元件质量不佳，如电池老化、充电器故障、电容漏电等，都可能影响电源的稳定性;同时电源管理芯片的性能和软件算法的合理性也会对电源稳定性产生影响，例如，电源管理芯片无法准确检测电池状态，导致充电控制不当</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17"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3.2 电源稳定性问题</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313497" y="2076860"/>
            <a:ext cx="9565005" cy="3448449"/>
          </a:xfrm>
          <a:prstGeom prst="rect">
            <a:avLst/>
          </a:prstGeom>
          <a:noFill/>
          <a:ln>
            <a:noFill/>
          </a:ln>
        </p:spPr>
        <p:txBody>
          <a:bodyPr vert="horz" wrap="square" lIns="0" tIns="0" rIns="0" bIns="0" rtlCol="0" anchor="t"/>
          <a:lstStyle/>
          <a:p>
            <a:pPr algn="l">
              <a:lnSpc>
                <a:spcPct val="150000"/>
              </a:lnSpc>
            </a:pP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表现形式</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传感器测量误差增大，导致监测的血糖值与实际血糖值偏差较大；传感器寿命缩短，无法达到预期的使用时长；传感器可能出现信号中断或无法正常启动的情况
</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原因分析</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传感器长期接触人体皮肤和皮下组织间液，可能受到生物体液的腐蚀和污染，影响其性能。此外，传感器的制造工艺和材料质量也会影响其稳定性和寿命，例如，传感器的电极材料在长期使用后可能发生氧化，导致信号传输受阻</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6"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3.3 传感器故障问题</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144177" y="1589107"/>
            <a:ext cx="10305278" cy="3679786"/>
          </a:xfrm>
          <a:prstGeom prst="rect">
            <a:avLst/>
          </a:prstGeom>
          <a:noFill/>
          <a:ln>
            <a:noFill/>
          </a:ln>
        </p:spPr>
        <p:txBody>
          <a:bodyPr vert="horz" wrap="square" lIns="91440" tIns="45720" rIns="91440" bIns="45720" rtlCol="0" anchor="ctr"/>
          <a:lstStyle/>
          <a:p>
            <a:pPr algn="l">
              <a:lnSpc>
                <a:spcPct val="150000"/>
              </a:lnSpc>
            </a:pP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表现形式</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设备的操作系统或应用程序出现死机、卡顿现象，导致用户无法正常操作设备查看血糖数据；数据存储和传输错误，如血糖数据丢失、传输不完整或传输延迟等
</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原因分析</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软件编程中的漏洞、兼容性问题以及数据处理算法的缺陷都可能导致软件系统故障</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例如，软件在处理大量血糖数据时，由于算法效率低下，可能导致内存占用过高，从而出现卡顿甚至死机的情况</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另外，软件与不同型号的接收设备（如手机、平板电脑）之间的兼容性问题也可能导致数据传输错误</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3326690" y="2597527"/>
            <a:ext cx="283968" cy="324302"/>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3.4 软件系统故障问题</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1155537" y="1773237"/>
            <a:ext cx="9763760" cy="3311525"/>
          </a:xfrm>
          <a:prstGeom prst="rect">
            <a:avLst/>
          </a:prstGeom>
          <a:noFill/>
          <a:ln>
            <a:noFill/>
          </a:ln>
        </p:spPr>
        <p:txBody>
          <a:bodyPr vert="horz" wrap="square" lIns="0" tIns="0" rIns="0" bIns="0" rtlCol="0" anchor="ctr"/>
          <a:lstStyle/>
          <a:p>
            <a:pPr algn="l">
              <a:lnSpc>
                <a:spcPct val="150000"/>
              </a:lnSpc>
            </a:pP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表现形式</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在人体产生静电的情况下，如在干燥环境中穿着化纤衣物摩擦产生静电，当接触CGM设备时，可能会导致设备出现故障，如显示屏闪烁、数据错误、设备重启等</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原因分析</a:t>
            </a:r>
            <a:r>
              <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产品的外壳和内部电路的抗静电设计不足，没有采取有效的静电防护措施，如静电屏蔽、接地设计不合理等。当静电电荷积累到一定程度时，可能会击穿设备内部的电子元件，从而影响设备的正常工作</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9"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3.5 抗静电能力不足问题</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233680" y="1459230"/>
            <a:ext cx="7377430" cy="1553845"/>
          </a:xfrm>
          <a:prstGeom prst="rect">
            <a:avLst/>
          </a:prstGeom>
          <a:noFill/>
          <a:ln>
            <a:noFill/>
          </a:ln>
        </p:spPr>
        <p:txBody>
          <a:bodyPr vert="horz" wrap="square" lIns="0" tIns="0" rIns="0" bIns="0" rtlCol="0" anchor="ctr"/>
          <a:lstStyle/>
          <a:p>
            <a:pPr algn="l">
              <a:lnSpc>
                <a:spcPct val="130000"/>
              </a:lnSpc>
            </a:pP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rPr>
              <a:t>第四部份</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rPr>
              <a:t> </a:t>
            </a:r>
            <a:r>
              <a:rPr kumimoji="1" lang="en-US" altLang="zh-CN" sz="4000" b="1" dirty="0" err="1">
                <a:ln w="12700">
                  <a:noFill/>
                </a:ln>
                <a:solidFill>
                  <a:schemeClr val="tx1">
                    <a:alpha val="100000"/>
                  </a:schemeClr>
                </a:solidFill>
                <a:latin typeface="宋体" panose="02010600030101010101" pitchFamily="2" charset="-122"/>
                <a:ea typeface="宋体" panose="02010600030101010101" pitchFamily="2" charset="-122"/>
                <a:sym typeface="+mn-ea"/>
              </a:rPr>
              <a:t>电磁兼容的测试要求</a:t>
            </a:r>
            <a:endPar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7612003" y="1459148"/>
            <a:ext cx="4408142" cy="3939702"/>
          </a:xfrm>
          <a:prstGeom prst="rect">
            <a:avLst/>
          </a:prstGeom>
        </p:spPr>
      </p:pic>
      <p:pic>
        <p:nvPicPr>
          <p:cNvPr id="2" name="图片 1" descr="YINT"/>
          <p:cNvPicPr>
            <a:picLocks noChangeAspect="1"/>
          </p:cNvPicPr>
          <p:nvPr/>
        </p:nvPicPr>
        <p:blipFill>
          <a:blip r:embed="rId2"/>
          <a:stretch>
            <a:fillRect/>
          </a:stretch>
        </p:blipFill>
        <p:spPr>
          <a:xfrm>
            <a:off x="647065" y="424180"/>
            <a:ext cx="2081530" cy="5073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72135" y="1311910"/>
            <a:ext cx="11047730" cy="4234180"/>
          </a:xfrm>
          <a:prstGeom prst="rect">
            <a:avLst/>
          </a:prstGeom>
          <a:noFill/>
          <a:ln w="12700" cap="sq">
            <a:noFill/>
            <a:miter/>
          </a:ln>
        </p:spPr>
        <p:txBody>
          <a:bodyPr vert="horz" wrap="square" lIns="0" tIns="0" rIns="0" bIns="0" rtlCol="0" anchor="ctr"/>
          <a:lstStyle/>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静电放电抗扰度测试：模拟人体或物体对设备进行静电放电的情况，测试设备在受到静电冲击时的性能。例如，通过接触放电和空气放电的方式，对设备的外壳、接口等部位施加一定电压的静电放电，观察设备是否能够正常工作，是否出现数据错误、死机等异常现象</a:t>
            </a:r>
            <a:endPar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射频电磁场辐射抗扰度测试：将设备置于射频电磁场环境中，测试设备对射频干扰的抵抗能力。在测试过程中，逐渐增加电磁场的强度和频率，观察设备的血糖监测功能是否受到影响，数据显示是否准确</a:t>
            </a:r>
            <a:endPar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电快速瞬变脉冲群抗扰度测试：向设备的电源端口、信号端口等注入电快速瞬变脉冲群，测试设备在短时间内承受脉冲干扰的能力。检查设备在脉冲干扰下是否能够保持正常的工作状态，不会出现误动作或损坏</a:t>
            </a:r>
            <a:endPar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浪涌（冲击）抗扰度测试：模拟雷击、电气开关操作等产生的浪涌冲击，对设备的电源端口和信号端口施加浪涌电压和电流，测试设备抵御浪涌冲击的能力。观察设备在浪涌冲击后是否能够正常工作，内部电路是否受到损坏</a:t>
            </a:r>
            <a:endPar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传导骚扰测试：测量设备通过电源线、信号线等传导方式向外部发射的电磁骚扰信号，确保其发射水平在标准规定的限值范围内，避免对其他设备的电源和信号线路产生</a:t>
            </a:r>
            <a:endPar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28600" indent="-228600" algn="l">
              <a:lnSpc>
                <a:spcPct val="150000"/>
              </a:lnSpc>
              <a:buFont typeface="+mj-lt"/>
              <a:buAutoNum type="alphaUcPeriod"/>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辐射骚扰测试：测试设备通过空间辐射方式向周围环境发射的电磁骚扰信号，评估设备对周围电磁环境的影响程度，保证设备在正常工作时不会对附近的其他电子设备造成辐射干扰</a:t>
            </a:r>
            <a:endParaRPr kumimoji="1" lang="zh-CN" altLang="en-US" sz="1400" dirty="0">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具体测试项目</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255905" y="1459230"/>
            <a:ext cx="7399020" cy="1553845"/>
          </a:xfrm>
          <a:prstGeom prst="rect">
            <a:avLst/>
          </a:prstGeom>
          <a:noFill/>
          <a:ln>
            <a:noFill/>
          </a:ln>
        </p:spPr>
        <p:txBody>
          <a:bodyPr vert="horz" wrap="square" lIns="0" tIns="0" rIns="0" bIns="0" rtlCol="0" anchor="ctr"/>
          <a:lstStyle/>
          <a:p>
            <a:pPr>
              <a:lnSpc>
                <a:spcPct val="130000"/>
              </a:lnSpc>
            </a:pP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rPr>
              <a:t>第五部份</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rPr>
              <a:t>  </a:t>
            </a:r>
            <a:r>
              <a:rPr kumimoji="1" lang="en-US" altLang="zh-CN" sz="4000" b="1" dirty="0" err="1">
                <a:ln w="12700">
                  <a:noFill/>
                </a:ln>
                <a:solidFill>
                  <a:schemeClr val="tx1">
                    <a:alpha val="100000"/>
                  </a:schemeClr>
                </a:solidFill>
                <a:latin typeface="宋体" panose="02010600030101010101" pitchFamily="2" charset="-122"/>
                <a:ea typeface="宋体" panose="02010600030101010101" pitchFamily="2" charset="-122"/>
                <a:sym typeface="+mn-ea"/>
              </a:rPr>
              <a:t>EMC问题的解决方案</a:t>
            </a:r>
            <a:endPar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7654264" y="1459148"/>
            <a:ext cx="4408142" cy="3939702"/>
          </a:xfrm>
          <a:prstGeom prst="rect">
            <a:avLst/>
          </a:prstGeom>
        </p:spPr>
      </p:pic>
      <p:pic>
        <p:nvPicPr>
          <p:cNvPr id="2" name="图片 1" descr="YINT"/>
          <p:cNvPicPr>
            <a:picLocks noChangeAspect="1"/>
          </p:cNvPicPr>
          <p:nvPr/>
        </p:nvPicPr>
        <p:blipFill>
          <a:blip r:embed="rId2"/>
          <a:stretch>
            <a:fillRect/>
          </a:stretch>
        </p:blipFill>
        <p:spPr>
          <a:xfrm>
            <a:off x="647065" y="424180"/>
            <a:ext cx="2081530" cy="5073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descr="7b0a202020202262756c6c6574223a20227b5c2263617465676f727949645c223a5c225c222c5c2274656d706c61746549645c223a32303233313635377d220a7d0a"/>
          <p:cNvSpPr txBox="1"/>
          <p:nvPr/>
        </p:nvSpPr>
        <p:spPr>
          <a:xfrm>
            <a:off x="841375" y="1484630"/>
            <a:ext cx="10074275" cy="4147820"/>
          </a:xfrm>
          <a:prstGeom prst="rect">
            <a:avLst/>
          </a:prstGeom>
          <a:noFill/>
          <a:ln>
            <a:noFill/>
          </a:ln>
        </p:spPr>
        <p:txBody>
          <a:bodyPr vert="horz" wrap="square" lIns="0" tIns="0" rIns="0" bIns="0" rtlCol="0" anchor="t"/>
          <a:lstStyle/>
          <a:p>
            <a:pPr indent="0" algn="l">
              <a:lnSpc>
                <a:spcPct val="150000"/>
              </a:lnSpc>
            </a:pPr>
            <a:r>
              <a:rPr kumimoji="1" lang="zh-CN" altLang="en-US"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电</a:t>
            </a:r>
            <a:r>
              <a:rPr kumimoji="1" lang="en-US" altLang="zh-CN"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路布局优化</a:t>
            </a:r>
            <a:r>
              <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合理规划电路板上的电路布局，将敏感电路和易产生干扰的电路分开布局，减少信号之间的串扰。例如，将传感器电路与无线传输电路隔开，避免无线传输信号对传感器信号的干扰。同时，优化信号线路的走向，尽量缩短信号传输路径，减少信号衰减和干扰的引入</a:t>
            </a:r>
            <a:endParaRPr kumimoji="1" lang="en-US" altLang="zh-CN" sz="1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屏蔽设计</a:t>
            </a:r>
            <a:r>
              <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采用金属屏蔽外壳或屏蔽罩对设备内部的电路进行屏蔽，阻挡外部电磁干扰进入设备内部，同时防止设备内部的电磁干扰泄漏到外部环境。例如，在设备外壳内部添加一层金属屏蔽层，并确保屏蔽层良好接地，以提高屏蔽效果。对于内部的关键电路模块，也可以使用屏蔽罩进行单独屏蔽</a:t>
            </a:r>
            <a:endParaRPr kumimoji="1" lang="en-US" altLang="zh-CN" sz="1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滤波电路设计</a:t>
            </a:r>
            <a:r>
              <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在电源输入端口和信号传输线路上添加滤波电路，如低通滤波器、高通滤波器、带通滤波器等，滤除不必要的高频或低频干扰信号，保证电源和信号的纯净度。例如，在电源线上串联电感和并联电容组成的π</a:t>
            </a:r>
            <a:r>
              <a:rPr kumimoji="1" lang="en-US" altLang="zh-CN" sz="1600"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型滤波电路，有效抑制电源线上的传导干扰</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7"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5.1 硬件设计优化</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5.1.1 </a:t>
            </a:r>
            <a:r>
              <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锂电池</a:t>
            </a:r>
            <a:r>
              <a:rPr kumimoji="1" lang="en-US" altLang="zh-CN" sz="3200"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ESD</a:t>
            </a:r>
            <a:r>
              <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保护</a:t>
            </a:r>
            <a:endPar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1315485" y="1251738"/>
            <a:ext cx="10221285" cy="584775"/>
          </a:xfrm>
          <a:prstGeom prst="rect">
            <a:avLst/>
          </a:prstGeom>
        </p:spPr>
        <p:txBody>
          <a:bodyPr wrap="square">
            <a:spAutoFit/>
          </a:bodyPr>
          <a:lstStyle/>
          <a:p>
            <a:r>
              <a:rPr kumimoji="1" lang="zh-CN" altLang="en-US" sz="1600" b="1" dirty="0">
                <a:ln w="12700">
                  <a:noFill/>
                </a:ln>
                <a:solidFill>
                  <a:srgbClr val="0563C1">
                    <a:alpha val="100000"/>
                  </a:srgbClr>
                </a:solidFill>
                <a:latin typeface="宋体" panose="02010600030101010101" pitchFamily="2" charset="-122"/>
                <a:ea typeface="宋体" panose="02010600030101010101" pitchFamily="2" charset="-122"/>
              </a:rPr>
              <a:t>锂电池</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接口</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lang="zh-CN" altLang="en-US" sz="1600" dirty="0"/>
              <a:t>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纽扣锂电池标称电压为</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3V</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，放电终止电压为</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2V</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，电压输出平稳，适合精密仪器使用。年容量衰减率不超过</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2%</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，长期存放无需频繁更换。且体积小、重量轻，便于安装于微型电子设备中。</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10" name="表格 9"/>
          <p:cNvGraphicFramePr>
            <a:graphicFrameLocks noGrp="1"/>
          </p:cNvGraphicFramePr>
          <p:nvPr>
            <p:custDataLst>
              <p:tags r:id="rId1"/>
            </p:custDataLst>
          </p:nvPr>
        </p:nvGraphicFramePr>
        <p:xfrm>
          <a:off x="1226296" y="5632434"/>
          <a:ext cx="10095230" cy="756285"/>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90525">
                <a:tc>
                  <a:txBody>
                    <a:bodyPr/>
                    <a:lstStyle/>
                    <a:p>
                      <a:pPr algn="ctr"/>
                      <a:r>
                        <a:rPr lang="en-US" sz="1200" dirty="0">
                          <a:solidFill>
                            <a:schemeClr val="tx1"/>
                          </a:solidFill>
                        </a:rPr>
                        <a:t>ESD5V0D8BH</a:t>
                      </a:r>
                      <a:endParaRPr lang="en-US" sz="1200" dirty="0">
                        <a:solidFill>
                          <a:schemeClr val="tx1"/>
                        </a:solidFill>
                      </a:endParaRPr>
                    </a:p>
                  </a:txBody>
                  <a:tcPr anchor="ctr">
                    <a:noFill/>
                  </a:tcPr>
                </a:tc>
                <a:tc>
                  <a:txBody>
                    <a:bodyPr/>
                    <a:lstStyle/>
                    <a:p>
                      <a:pPr algn="ctr"/>
                      <a:r>
                        <a:rPr lang="en-US" sz="1200" dirty="0" err="1">
                          <a:solidFill>
                            <a:schemeClr val="tx1"/>
                          </a:solidFill>
                        </a:rPr>
                        <a:t>ESD</a:t>
                      </a:r>
                      <a:endParaRPr lang="en-US" sz="1200" dirty="0" err="1">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浪涌、静电</a:t>
                      </a:r>
                      <a:endParaRPr lang="zh-CN" altLang="en-US" sz="1200" dirty="0">
                        <a:solidFill>
                          <a:schemeClr val="tx1"/>
                        </a:solidFill>
                      </a:endParaRPr>
                    </a:p>
                  </a:txBody>
                  <a:tcPr anchor="ctr">
                    <a:noFill/>
                  </a:tcPr>
                </a:tc>
                <a:tc>
                  <a:txBody>
                    <a:bodyPr/>
                    <a:lstStyle/>
                    <a:p>
                      <a:pPr algn="ctr"/>
                      <a:r>
                        <a:rPr lang="en-US" sz="1200" dirty="0">
                          <a:solidFill>
                            <a:schemeClr val="tx1"/>
                          </a:solidFill>
                        </a:rPr>
                        <a:t>DFN1006</a:t>
                      </a:r>
                      <a:endParaRPr lang="en-US" sz="1200" dirty="0">
                        <a:solidFill>
                          <a:schemeClr val="tx1"/>
                        </a:solidFill>
                      </a:endParaRPr>
                    </a:p>
                  </a:txBody>
                  <a:tcPr anchor="ctr">
                    <a:noFill/>
                  </a:tcPr>
                </a:tc>
              </a:tr>
            </a:tbl>
          </a:graphicData>
        </a:graphic>
      </p:graphicFrame>
      <p:pic>
        <p:nvPicPr>
          <p:cNvPr id="2" name="图片 1"/>
          <p:cNvPicPr>
            <a:picLocks noChangeAspect="1"/>
          </p:cNvPicPr>
          <p:nvPr/>
        </p:nvPicPr>
        <p:blipFill>
          <a:blip r:embed="rId2"/>
          <a:stretch>
            <a:fillRect/>
          </a:stretch>
        </p:blipFill>
        <p:spPr>
          <a:xfrm>
            <a:off x="3552470" y="2076280"/>
            <a:ext cx="5087060" cy="30960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nvSpPr>
        <p:spPr>
          <a:xfrm>
            <a:off x="3287842" y="1484450"/>
            <a:ext cx="1165121" cy="2708434"/>
          </a:xfrm>
          <a:prstGeom prst="rect">
            <a:avLst/>
          </a:prstGeom>
          <a:noFill/>
          <a:ln>
            <a:noFill/>
          </a:ln>
        </p:spPr>
        <p:txBody>
          <a:bodyPr vert="horz" wrap="square" lIns="0" tIns="0" rIns="0" bIns="0" rtlCol="0" anchor="t"/>
          <a:lstStyle/>
          <a:p>
            <a:pPr algn="ctr">
              <a:lnSpc>
                <a:spcPct val="110000"/>
              </a:lnSpc>
            </a:pPr>
            <a:r>
              <a:rPr kumimoji="1" lang="en-US" altLang="zh-CN" sz="5400" b="1">
                <a:ln w="12700">
                  <a:noFill/>
                </a:ln>
                <a:solidFill>
                  <a:srgbClr val="114ABB">
                    <a:alpha val="100000"/>
                  </a:srgbClr>
                </a:solidFill>
                <a:latin typeface="宋体" panose="02010600030101010101" pitchFamily="2" charset="-122"/>
                <a:ea typeface="宋体" panose="02010600030101010101" pitchFamily="2" charset="-122"/>
                <a:cs typeface="OPPOSans H" panose="00020600040101010101" charset="-122"/>
              </a:rPr>
              <a:t>目录</a:t>
            </a:r>
            <a:endParaRPr kumimoji="1" lang="en-US" altLang="zh-CN" sz="5400" b="1">
              <a:ln w="12700">
                <a:noFill/>
              </a:ln>
              <a:solidFill>
                <a:srgbClr val="114ABB">
                  <a:alpha val="100000"/>
                </a:srgbClr>
              </a:solidFill>
              <a:latin typeface="宋体" panose="02010600030101010101" pitchFamily="2" charset="-122"/>
              <a:ea typeface="宋体" panose="02010600030101010101" pitchFamily="2" charset="-122"/>
              <a:cs typeface="OPPOSans H" panose="00020600040101010101" charset="-122"/>
            </a:endParaRPr>
          </a:p>
        </p:txBody>
      </p:sp>
      <p:sp>
        <p:nvSpPr>
          <p:cNvPr id="15" name="标题 1"/>
          <p:cNvSpPr txBox="1"/>
          <p:nvPr>
            <p:custDataLst>
              <p:tags r:id="rId1"/>
            </p:custDataLst>
          </p:nvPr>
        </p:nvSpPr>
        <p:spPr>
          <a:xfrm>
            <a:off x="5232400" y="1556385"/>
            <a:ext cx="6696710" cy="4909820"/>
          </a:xfrm>
          <a:prstGeom prst="rect">
            <a:avLst/>
          </a:prstGeom>
          <a:noFill/>
          <a:ln>
            <a:noFill/>
          </a:ln>
        </p:spPr>
        <p:txBody>
          <a:bodyPr vert="horz" wrap="square" lIns="0" tIns="0" rIns="0" bIns="0" rtlCol="0" anchor="b"/>
          <a:lstStyle/>
          <a:p>
            <a:pPr algn="l">
              <a:lnSpc>
                <a:spcPct val="250000"/>
              </a:lnSpc>
            </a:pP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rPr>
              <a:t>一   </a:t>
            </a:r>
            <a:r>
              <a:rPr kumimoji="1" lang="en-US" altLang="zh-CN" sz="2400" b="1" dirty="0" err="1">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rPr>
              <a:t>CGM产品电路工作原理</a:t>
            </a:r>
            <a:endPar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50000"/>
              </a:lnSpc>
            </a:pP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二   </a:t>
            </a:r>
            <a:r>
              <a:rPr kumimoji="1" lang="en-US" altLang="zh-CN" sz="2400" b="1" dirty="0" err="1">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CGM产品EMC相关标准</a:t>
            </a:r>
            <a:endPar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50000"/>
              </a:lnSpc>
            </a:pP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三   </a:t>
            </a:r>
            <a:r>
              <a:rPr kumimoji="1" lang="en-US" altLang="zh-CN" sz="2400" b="1" dirty="0" err="1">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CGM产品</a:t>
            </a:r>
            <a:r>
              <a:rPr kumimoji="1" lang="zh-CN" altLang="en-US"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常见</a:t>
            </a: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5大</a:t>
            </a:r>
            <a:r>
              <a:rPr kumimoji="1" lang="zh-CN" altLang="en-US"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问题</a:t>
            </a:r>
            <a:endPar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50000"/>
              </a:lnSpc>
            </a:pP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四   </a:t>
            </a:r>
            <a:r>
              <a:rPr kumimoji="1" lang="en-US" altLang="zh-CN" sz="2400" b="1" dirty="0" err="1">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电磁兼容的测试要求</a:t>
            </a:r>
            <a:endPar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50000"/>
              </a:lnSpc>
            </a:pPr>
            <a:r>
              <a:rPr kumimoji="1" lang="en-US" altLang="zh-CN" sz="2400" b="1" dirty="0">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五   </a:t>
            </a:r>
            <a:r>
              <a:rPr kumimoji="1" lang="en-US" altLang="zh-CN" sz="2400" b="1" dirty="0" err="1">
                <a:ln w="12700">
                  <a:noFill/>
                </a:ln>
                <a:solidFill>
                  <a:srgbClr val="114ABB">
                    <a:alpha val="100000"/>
                  </a:srgbClr>
                </a:solidFill>
                <a:latin typeface="宋体" panose="02010600030101010101" pitchFamily="2" charset="-122"/>
                <a:ea typeface="宋体" panose="02010600030101010101" pitchFamily="2" charset="-122"/>
                <a:cs typeface="宋体" panose="02010600030101010101" pitchFamily="2" charset="-122"/>
                <a:sym typeface="+mn-ea"/>
              </a:rPr>
              <a:t>EMC问题的解决方案</a:t>
            </a:r>
            <a:endParaRPr kumimoji="1" lang="zh-CN" altLang="en-US" sz="2400" dirty="0">
              <a:latin typeface="宋体" panose="02010600030101010101" pitchFamily="2" charset="-122"/>
              <a:ea typeface="宋体" panose="02010600030101010101" pitchFamily="2" charset="-122"/>
              <a:cs typeface="宋体" panose="02010600030101010101" pitchFamily="2" charset="-122"/>
            </a:endParaRPr>
          </a:p>
          <a:p>
            <a:pPr algn="l">
              <a:lnSpc>
                <a:spcPct val="120000"/>
              </a:lnSpc>
            </a:pPr>
            <a:endParaRPr kumimoji="1" lang="zh-CN" altLang="en-US" dirty="0"/>
          </a:p>
          <a:p>
            <a:pPr algn="l">
              <a:lnSpc>
                <a:spcPct val="120000"/>
              </a:lnSpc>
            </a:pPr>
            <a:endParaRPr kumimoji="1" lang="zh-CN" altLang="en-US" dirty="0"/>
          </a:p>
          <a:p>
            <a:pPr algn="l">
              <a:lnSpc>
                <a:spcPct val="120000"/>
              </a:lnSpc>
            </a:pPr>
            <a:endParaRPr kumimoji="1" lang="zh-CN" altLang="en-US" dirty="0"/>
          </a:p>
        </p:txBody>
      </p:sp>
      <p:sp>
        <p:nvSpPr>
          <p:cNvPr id="27" name="标题 1"/>
          <p:cNvSpPr txBox="1"/>
          <p:nvPr>
            <p:custDataLst>
              <p:tags r:id="rId2"/>
            </p:custDataLst>
          </p:nvPr>
        </p:nvSpPr>
        <p:spPr>
          <a:xfrm>
            <a:off x="7863132" y="4855948"/>
            <a:ext cx="2758598" cy="449965"/>
          </a:xfrm>
          <a:prstGeom prst="rect">
            <a:avLst/>
          </a:prstGeom>
          <a:noFill/>
          <a:ln>
            <a:noFill/>
          </a:ln>
        </p:spPr>
        <p:txBody>
          <a:bodyPr vert="horz" wrap="square" lIns="0" tIns="0" rIns="0" bIns="0" rtlCol="0" anchor="b"/>
          <a:lstStyle/>
          <a:p>
            <a:pPr algn="l">
              <a:lnSpc>
                <a:spcPct val="120000"/>
              </a:lnSpc>
            </a:pPr>
            <a:endParaRPr kumimoji="1" lang="zh-CN" altLang="en-US"/>
          </a:p>
        </p:txBody>
      </p:sp>
      <p:pic>
        <p:nvPicPr>
          <p:cNvPr id="3" name="图片 2" descr="YINT"/>
          <p:cNvPicPr>
            <a:picLocks noChangeAspect="1"/>
          </p:cNvPicPr>
          <p:nvPr/>
        </p:nvPicPr>
        <p:blipFill>
          <a:blip r:embed="rId3"/>
          <a:stretch>
            <a:fillRect/>
          </a:stretch>
        </p:blipFill>
        <p:spPr>
          <a:xfrm>
            <a:off x="9912350" y="476250"/>
            <a:ext cx="1392555" cy="339725"/>
          </a:xfrm>
          <a:prstGeom prst="rect">
            <a:avLst/>
          </a:prstGeom>
        </p:spPr>
      </p:pic>
      <p:pic>
        <p:nvPicPr>
          <p:cNvPr id="4" name="图片 3"/>
          <p:cNvPicPr>
            <a:picLocks noChangeAspect="1"/>
          </p:cNvPicPr>
          <p:nvPr/>
        </p:nvPicPr>
        <p:blipFill>
          <a:blip r:embed="rId4"/>
          <a:stretch>
            <a:fillRect/>
          </a:stretch>
        </p:blipFill>
        <p:spPr>
          <a:xfrm>
            <a:off x="0" y="4202430"/>
            <a:ext cx="3551555" cy="2655570"/>
          </a:xfrm>
          <a:prstGeom prst="round2Diag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6774" y="360680"/>
            <a:ext cx="10221286" cy="432000"/>
          </a:xfrm>
          <a:prstGeom prst="rect">
            <a:avLst/>
          </a:prstGeom>
          <a:noFill/>
          <a:ln>
            <a:noFill/>
          </a:ln>
        </p:spPr>
        <p:txBody>
          <a:bodyPr vert="horz" wrap="square" lIns="0" tIns="0" rIns="0" bIns="0" rtlCol="0" anchor="ctr"/>
          <a:lstStyle/>
          <a:p>
            <a:pPr>
              <a:lnSpc>
                <a:spcPct val="120000"/>
              </a:lnSpc>
            </a:pPr>
            <a:r>
              <a:rPr kumimoji="1" lang="en-US" altLang="zh-CN"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5.1.2 </a:t>
            </a:r>
            <a:r>
              <a:rPr kumimoji="1" lang="en-US" altLang="zh-CN" sz="3200"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CGM</a:t>
            </a:r>
            <a:r>
              <a:rPr kumimoji="1" lang="en-US" altLang="zh-CN"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Sensor </a:t>
            </a:r>
            <a:r>
              <a:rPr kumimoji="1" lang="en-US" altLang="zh-CN" sz="3200"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ESD</a:t>
            </a:r>
            <a:r>
              <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保护</a:t>
            </a:r>
            <a:endPar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3327599" y="2159857"/>
            <a:ext cx="4999277" cy="3574902"/>
          </a:xfrm>
          <a:prstGeom prst="rect">
            <a:avLst/>
          </a:prstGeom>
        </p:spPr>
      </p:pic>
      <p:sp>
        <p:nvSpPr>
          <p:cNvPr id="6" name="文本框 5"/>
          <p:cNvSpPr txBox="1"/>
          <p:nvPr/>
        </p:nvSpPr>
        <p:spPr>
          <a:xfrm>
            <a:off x="1305757" y="1123241"/>
            <a:ext cx="10221285" cy="830997"/>
          </a:xfrm>
          <a:prstGeom prst="rect">
            <a:avLst/>
          </a:prstGeom>
        </p:spPr>
        <p:txBody>
          <a:bodyPr wrap="square">
            <a:spAutoFit/>
          </a:bodyPr>
          <a:lstStyle/>
          <a:p>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CGM</a:t>
            </a: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 Sensor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接口</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工作电极的电势是相对于参比电极设定的，目的是驱动葡萄糖在酶催化下发生氧化反应， 通常被控制在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+0.4</a:t>
            </a:r>
            <a:r>
              <a:rPr kumimoji="1" lang="en-US" sz="1600" dirty="0">
                <a:ln w="12700">
                  <a:noFill/>
                </a:ln>
                <a:solidFill>
                  <a:srgbClr val="262626">
                    <a:alpha val="100000"/>
                  </a:srgbClr>
                </a:solidFill>
                <a:latin typeface="宋体" panose="02010600030101010101" pitchFamily="2" charset="-122"/>
                <a:ea typeface="宋体" panose="02010600030101010101" pitchFamily="2" charset="-122"/>
              </a:rPr>
              <a:t>V~+0.8V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；参比电极维持工作电极的稳定电势，其电势相对稳定（在生理环境下约为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+0.197V~+0.222V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）；对电极提供电子回路，平衡电荷。</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9" name="表格 8"/>
          <p:cNvGraphicFramePr>
            <a:graphicFrameLocks noGrp="1"/>
          </p:cNvGraphicFramePr>
          <p:nvPr>
            <p:custDataLst>
              <p:tags r:id="rId2"/>
            </p:custDataLst>
          </p:nvPr>
        </p:nvGraphicFramePr>
        <p:xfrm>
          <a:off x="1236024" y="5865898"/>
          <a:ext cx="10095230" cy="756285"/>
        </p:xfrm>
        <a:graphic>
          <a:graphicData uri="http://schemas.openxmlformats.org/drawingml/2006/table">
            <a:tbl>
              <a:tblPr firstRow="1" bandRow="1">
                <a:tableStyleId>{5C22544A-7EE6-4342-B048-85BDC9FD1C3A}</a:tableStyleId>
              </a:tblPr>
              <a:tblGrid>
                <a:gridCol w="2368310"/>
                <a:gridCol w="140168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90525">
                <a:tc>
                  <a:txBody>
                    <a:bodyPr/>
                    <a:lstStyle/>
                    <a:p>
                      <a:pPr algn="ctr"/>
                      <a:r>
                        <a:rPr lang="en-US" sz="1200" dirty="0">
                          <a:solidFill>
                            <a:schemeClr val="tx1"/>
                          </a:solidFill>
                        </a:rPr>
                        <a:t>ESD5V0D8BH/ESDLC5V0D8B</a:t>
                      </a:r>
                      <a:endParaRPr lang="en-US" sz="1200" dirty="0">
                        <a:solidFill>
                          <a:schemeClr val="tx1"/>
                        </a:solidFill>
                      </a:endParaRPr>
                    </a:p>
                  </a:txBody>
                  <a:tcPr anchor="ctr">
                    <a:noFill/>
                  </a:tcPr>
                </a:tc>
                <a:tc>
                  <a:txBody>
                    <a:bodyPr/>
                    <a:lstStyle/>
                    <a:p>
                      <a:pPr algn="ctr"/>
                      <a:r>
                        <a:rPr lang="en-US" sz="1200" dirty="0" err="1">
                          <a:solidFill>
                            <a:schemeClr val="tx1"/>
                          </a:solidFill>
                        </a:rPr>
                        <a:t>ESD</a:t>
                      </a:r>
                      <a:endParaRPr lang="en-US" sz="1200" dirty="0" err="1">
                        <a:solidFill>
                          <a:schemeClr val="tx1"/>
                        </a:solidFill>
                      </a:endParaRPr>
                    </a:p>
                  </a:txBody>
                  <a:tcPr anchor="ctr">
                    <a:noFill/>
                  </a:tcPr>
                </a:tc>
                <a:tc>
                  <a:txBody>
                    <a:bodyPr/>
                    <a:lstStyle/>
                    <a:p>
                      <a:pPr algn="ctr"/>
                      <a:r>
                        <a:rPr lang="en-US" altLang="zh-CN" sz="1200" dirty="0">
                          <a:solidFill>
                            <a:schemeClr val="tx1"/>
                          </a:solidFill>
                        </a:rPr>
                        <a:t>Sensor</a:t>
                      </a:r>
                      <a:r>
                        <a:rPr lang="zh-CN" altLang="en-US" sz="1200" dirty="0">
                          <a:solidFill>
                            <a:schemeClr val="tx1"/>
                          </a:solidFill>
                        </a:rPr>
                        <a:t>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浪涌、静电</a:t>
                      </a:r>
                      <a:endParaRPr lang="zh-CN" altLang="en-US" sz="1200" dirty="0">
                        <a:solidFill>
                          <a:schemeClr val="tx1"/>
                        </a:solidFill>
                      </a:endParaRPr>
                    </a:p>
                  </a:txBody>
                  <a:tcPr anchor="ctr">
                    <a:noFill/>
                  </a:tcPr>
                </a:tc>
                <a:tc>
                  <a:txBody>
                    <a:bodyPr/>
                    <a:lstStyle/>
                    <a:p>
                      <a:pPr algn="ctr"/>
                      <a:r>
                        <a:rPr lang="en-US" sz="1200" dirty="0">
                          <a:solidFill>
                            <a:schemeClr val="tx1"/>
                          </a:solidFill>
                        </a:rPr>
                        <a:t>DFN1006</a:t>
                      </a:r>
                      <a:endParaRPr lang="en-US" sz="1200" dirty="0">
                        <a:solidFill>
                          <a:schemeClr val="tx1"/>
                        </a:solidFill>
                      </a:endParaRPr>
                    </a:p>
                  </a:txBody>
                  <a:tcPr anchor="ctr">
                    <a:noFill/>
                  </a:tcPr>
                </a:tc>
              </a:tr>
            </a:tbl>
          </a:graphicData>
        </a:graphic>
      </p:graphicFrame>
      <p:pic>
        <p:nvPicPr>
          <p:cNvPr id="2" name="图片 1" descr="YINT"/>
          <p:cNvPicPr>
            <a:picLocks noChangeAspect="1"/>
          </p:cNvPicPr>
          <p:nvPr/>
        </p:nvPicPr>
        <p:blipFill>
          <a:blip r:embed="rId3"/>
          <a:stretch>
            <a:fillRect/>
          </a:stretch>
        </p:blipFill>
        <p:spPr>
          <a:xfrm>
            <a:off x="9912350" y="476250"/>
            <a:ext cx="1392555" cy="3397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6774" y="360680"/>
            <a:ext cx="10221286" cy="432000"/>
          </a:xfrm>
          <a:prstGeom prst="rect">
            <a:avLst/>
          </a:prstGeom>
          <a:noFill/>
          <a:ln>
            <a:noFill/>
          </a:ln>
        </p:spPr>
        <p:txBody>
          <a:bodyPr vert="horz" wrap="square" lIns="0" tIns="0" rIns="0" bIns="0" rtlCol="0" anchor="ctr"/>
          <a:lstStyle/>
          <a:p>
            <a:pPr>
              <a:lnSpc>
                <a:spcPct val="120000"/>
              </a:lnSpc>
            </a:pPr>
            <a:r>
              <a:rPr kumimoji="1" lang="en-US" altLang="zh-CN"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5.1.3 Bluetooth</a:t>
            </a:r>
            <a:r>
              <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天线</a:t>
            </a:r>
            <a:r>
              <a:rPr kumimoji="1" lang="en-US" altLang="zh-CN" sz="3200"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ESD</a:t>
            </a:r>
            <a:r>
              <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保护</a:t>
            </a:r>
            <a:endParaRPr kumimoji="1" lang="zh-CN" altLang="en-US"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2657133" y="2116508"/>
            <a:ext cx="6681421" cy="3112565"/>
          </a:xfrm>
          <a:prstGeom prst="rect">
            <a:avLst/>
          </a:prstGeom>
        </p:spPr>
      </p:pic>
      <p:graphicFrame>
        <p:nvGraphicFramePr>
          <p:cNvPr id="5" name="表格 4"/>
          <p:cNvGraphicFramePr>
            <a:graphicFrameLocks noGrp="1"/>
          </p:cNvGraphicFramePr>
          <p:nvPr>
            <p:custDataLst>
              <p:tags r:id="rId2"/>
            </p:custDataLst>
          </p:nvPr>
        </p:nvGraphicFramePr>
        <p:xfrm>
          <a:off x="1226296" y="5632434"/>
          <a:ext cx="10095230" cy="756285"/>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90525">
                <a:tc>
                  <a:txBody>
                    <a:bodyPr/>
                    <a:lstStyle/>
                    <a:p>
                      <a:pPr algn="ctr"/>
                      <a:r>
                        <a:rPr lang="en-US" sz="1200" dirty="0">
                          <a:solidFill>
                            <a:schemeClr val="tx1"/>
                          </a:solidFill>
                        </a:rPr>
                        <a:t>NRESDTLC5V0D8B</a:t>
                      </a:r>
                      <a:endParaRPr lang="en-US" sz="1200" dirty="0">
                        <a:solidFill>
                          <a:schemeClr val="tx1"/>
                        </a:solidFill>
                      </a:endParaRPr>
                    </a:p>
                  </a:txBody>
                  <a:tcPr anchor="ctr">
                    <a:noFill/>
                  </a:tcPr>
                </a:tc>
                <a:tc>
                  <a:txBody>
                    <a:bodyPr/>
                    <a:lstStyle/>
                    <a:p>
                      <a:pPr algn="ctr"/>
                      <a:r>
                        <a:rPr lang="en-US" sz="1200" dirty="0" err="1">
                          <a:solidFill>
                            <a:schemeClr val="tx1"/>
                          </a:solidFill>
                        </a:rPr>
                        <a:t>ESD</a:t>
                      </a:r>
                      <a:endParaRPr lang="en-US" sz="1200" dirty="0" err="1">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浪涌、静电</a:t>
                      </a:r>
                      <a:endParaRPr lang="zh-CN" altLang="en-US" sz="1200" dirty="0">
                        <a:solidFill>
                          <a:schemeClr val="tx1"/>
                        </a:solidFill>
                      </a:endParaRPr>
                    </a:p>
                  </a:txBody>
                  <a:tcPr anchor="ctr">
                    <a:noFill/>
                  </a:tcPr>
                </a:tc>
                <a:tc>
                  <a:txBody>
                    <a:bodyPr/>
                    <a:lstStyle/>
                    <a:p>
                      <a:pPr algn="ctr"/>
                      <a:r>
                        <a:rPr lang="en-US" sz="1200" dirty="0">
                          <a:solidFill>
                            <a:schemeClr val="tx1"/>
                          </a:solidFill>
                        </a:rPr>
                        <a:t>DFN1006</a:t>
                      </a:r>
                      <a:endParaRPr lang="en-US" sz="1200" dirty="0">
                        <a:solidFill>
                          <a:schemeClr val="tx1"/>
                        </a:solidFill>
                      </a:endParaRPr>
                    </a:p>
                  </a:txBody>
                  <a:tcPr anchor="ctr">
                    <a:noFill/>
                  </a:tcPr>
                </a:tc>
              </a:tr>
            </a:tbl>
          </a:graphicData>
        </a:graphic>
      </p:graphicFrame>
      <p:sp>
        <p:nvSpPr>
          <p:cNvPr id="6" name="文本框 5"/>
          <p:cNvSpPr txBox="1"/>
          <p:nvPr/>
        </p:nvSpPr>
        <p:spPr>
          <a:xfrm>
            <a:off x="1305757" y="1123241"/>
            <a:ext cx="10221285" cy="861774"/>
          </a:xfrm>
          <a:prstGeom prst="rect">
            <a:avLst/>
          </a:prstGeom>
        </p:spPr>
        <p:txBody>
          <a:bodyPr wrap="square">
            <a:spAutoFit/>
          </a:bodyPr>
          <a:lstStyle/>
          <a:p>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Bluetooth</a:t>
            </a:r>
            <a:r>
              <a:rPr kumimoji="1" lang="zh-CN" altLang="en-US" sz="1600" b="1" dirty="0">
                <a:ln w="12700">
                  <a:noFill/>
                </a:ln>
                <a:solidFill>
                  <a:srgbClr val="0563C1">
                    <a:alpha val="100000"/>
                  </a:srgbClr>
                </a:solidFill>
                <a:latin typeface="宋体" panose="02010600030101010101" pitchFamily="2" charset="-122"/>
                <a:ea typeface="宋体" panose="02010600030101010101" pitchFamily="2" charset="-122"/>
              </a:rPr>
              <a:t>天线</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蓝牙天线是蓝牙无线通信系统中用于发送和接收电磁波能量的关键组件。其主要作用是将蓝牙模块产生的电信号转换为电磁波发射出去，同时也能将接收到的电磁波转换为电信号供蓝牙模块处理，以实现短距离无线数据传输</a:t>
            </a:r>
            <a:r>
              <a:rPr lang="zh-CN" altLang="en-US" dirty="0"/>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蓝牙模块一般采用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3.3V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电压供电。</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pic>
        <p:nvPicPr>
          <p:cNvPr id="3" name="图片 2" descr="YINT"/>
          <p:cNvPicPr>
            <a:picLocks noChangeAspect="1"/>
          </p:cNvPicPr>
          <p:nvPr/>
        </p:nvPicPr>
        <p:blipFill>
          <a:blip r:embed="rId3"/>
          <a:stretch>
            <a:fillRect/>
          </a:stretch>
        </p:blipFill>
        <p:spPr>
          <a:xfrm>
            <a:off x="9912350" y="476250"/>
            <a:ext cx="1392555" cy="3397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1541780" y="1473835"/>
            <a:ext cx="9606280" cy="3630930"/>
          </a:xfrm>
          <a:prstGeom prst="rect">
            <a:avLst/>
          </a:prstGeom>
          <a:noFill/>
          <a:ln>
            <a:noFill/>
          </a:ln>
        </p:spPr>
        <p:txBody>
          <a:bodyPr vert="horz" wrap="square" lIns="91440" tIns="45720" rIns="91440" bIns="45720" rtlCol="0" anchor="ctr"/>
          <a:lstStyle/>
          <a:p>
            <a:pPr algn="l">
              <a:lnSpc>
                <a:spcPct val="150000"/>
              </a:lnSpc>
            </a:pP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抗干扰算法</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在设备的软件系统中加入抗干扰算法，对采集到的信号进行分析和处理，识别并去除干扰信号，提高数据的准确性和稳定性</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例如，采用数字滤波算法对血糖监测数据进行滤波处理，去除因电磁干扰产生的噪声信号，使显示的血糖值更加真实可靠</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4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数据校验与纠错</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在数据存储和传输过程中，采用数据校验和纠错算法，如CRC（循环冗余校验）算法、海明码纠错算法等，确保数据的完整性和准确性</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当数据出现错误时，能够及时检测并进行纠错，避免因数据错误导致的设备故障或医疗事故</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12"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5.2 软件算法改进</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nvSpPr>
        <p:spPr>
          <a:xfrm>
            <a:off x="1069563" y="2605024"/>
            <a:ext cx="6424456" cy="1872866"/>
          </a:xfrm>
          <a:prstGeom prst="rect">
            <a:avLst/>
          </a:prstGeom>
          <a:noFill/>
          <a:ln>
            <a:noFill/>
          </a:ln>
        </p:spPr>
        <p:txBody>
          <a:bodyPr vert="horz" wrap="square" lIns="0" tIns="0" rIns="0" bIns="0" rtlCol="0" anchor="t"/>
          <a:lstStyle/>
          <a:p>
            <a:pPr algn="l">
              <a:lnSpc>
                <a:spcPct val="130000"/>
              </a:lnSpc>
            </a:pPr>
            <a:r>
              <a:rPr kumimoji="1" lang="zh-CN" altLang="en-US"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感谢交流！</a:t>
            </a:r>
            <a:endParaRPr kumimoji="1" lang="en-US" altLang="zh-CN"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endParaRPr kumimoji="1" lang="en-US" altLang="zh-CN" sz="53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1" name="标题 1"/>
          <p:cNvSpPr txBox="1"/>
          <p:nvPr/>
        </p:nvSpPr>
        <p:spPr>
          <a:xfrm>
            <a:off x="6342369" y="1018761"/>
            <a:ext cx="1566079" cy="1397380"/>
          </a:xfrm>
          <a:custGeom>
            <a:avLst/>
            <a:gdLst>
              <a:gd name="connsiteX0" fmla="*/ 184616 w 683992"/>
              <a:gd name="connsiteY0" fmla="*/ 292688 h 610312"/>
              <a:gd name="connsiteX1" fmla="*/ 199288 w 683992"/>
              <a:gd name="connsiteY1" fmla="*/ 284221 h 610312"/>
              <a:gd name="connsiteX2" fmla="*/ 199288 w 683992"/>
              <a:gd name="connsiteY2" fmla="*/ 284169 h 610312"/>
              <a:gd name="connsiteX3" fmla="*/ 270605 w 683992"/>
              <a:gd name="connsiteY3" fmla="*/ 242997 h 610312"/>
              <a:gd name="connsiteX4" fmla="*/ 270548 w 683992"/>
              <a:gd name="connsiteY4" fmla="*/ 160127 h 610312"/>
              <a:gd name="connsiteX5" fmla="*/ 270566 w 683992"/>
              <a:gd name="connsiteY5" fmla="*/ 160116 h 610312"/>
              <a:gd name="connsiteX6" fmla="*/ 270556 w 683992"/>
              <a:gd name="connsiteY6" fmla="*/ 143810 h 610312"/>
              <a:gd name="connsiteX7" fmla="*/ 255169 w 683992"/>
              <a:gd name="connsiteY7" fmla="*/ 134948 h 610312"/>
              <a:gd name="connsiteX8" fmla="*/ 255133 w 683992"/>
              <a:gd name="connsiteY8" fmla="*/ 134970 h 610312"/>
              <a:gd name="connsiteX9" fmla="*/ 184503 w 683992"/>
              <a:gd name="connsiteY9" fmla="*/ 94249 h 610312"/>
              <a:gd name="connsiteX10" fmla="*/ 155800 w 683992"/>
              <a:gd name="connsiteY10" fmla="*/ 110820 h 610312"/>
              <a:gd name="connsiteX11" fmla="*/ 98453 w 683992"/>
              <a:gd name="connsiteY11" fmla="*/ 143930 h 610312"/>
              <a:gd name="connsiteX12" fmla="*/ 98489 w 683992"/>
              <a:gd name="connsiteY12" fmla="*/ 205061 h 610312"/>
              <a:gd name="connsiteX13" fmla="*/ 98512 w 683992"/>
              <a:gd name="connsiteY13" fmla="*/ 243107 h 610312"/>
              <a:gd name="connsiteX14" fmla="*/ 160106 w 683992"/>
              <a:gd name="connsiteY14" fmla="*/ 278596 h 610312"/>
              <a:gd name="connsiteX15" fmla="*/ 184919 w 683992"/>
              <a:gd name="connsiteY15" fmla="*/ 327022 h 610312"/>
              <a:gd name="connsiteX16" fmla="*/ 90006 w 683992"/>
              <a:gd name="connsiteY16" fmla="*/ 272429 h 610312"/>
              <a:gd name="connsiteX17" fmla="*/ 76284 w 683992"/>
              <a:gd name="connsiteY17" fmla="*/ 280392 h 610312"/>
              <a:gd name="connsiteX18" fmla="*/ 62484 w 683992"/>
              <a:gd name="connsiteY18" fmla="*/ 288279 h 610312"/>
              <a:gd name="connsiteX19" fmla="*/ 19703 w 683992"/>
              <a:gd name="connsiteY19" fmla="*/ 313086 h 610312"/>
              <a:gd name="connsiteX20" fmla="*/ 0 w 683992"/>
              <a:gd name="connsiteY20" fmla="*/ 279091 h 610312"/>
              <a:gd name="connsiteX21" fmla="*/ 42628 w 683992"/>
              <a:gd name="connsiteY21" fmla="*/ 254436 h 610312"/>
              <a:gd name="connsiteX22" fmla="*/ 56427 w 683992"/>
              <a:gd name="connsiteY22" fmla="*/ 246473 h 610312"/>
              <a:gd name="connsiteX23" fmla="*/ 70151 w 683992"/>
              <a:gd name="connsiteY23" fmla="*/ 238510 h 610312"/>
              <a:gd name="connsiteX24" fmla="*/ 70074 w 683992"/>
              <a:gd name="connsiteY24" fmla="*/ 128710 h 610312"/>
              <a:gd name="connsiteX25" fmla="*/ 165140 w 683992"/>
              <a:gd name="connsiteY25" fmla="*/ 73813 h 610312"/>
              <a:gd name="connsiteX26" fmla="*/ 165139 w 683992"/>
              <a:gd name="connsiteY26" fmla="*/ 57963 h 610312"/>
              <a:gd name="connsiteX27" fmla="*/ 165139 w 683992"/>
              <a:gd name="connsiteY27" fmla="*/ 42036 h 610312"/>
              <a:gd name="connsiteX28" fmla="*/ 165140 w 683992"/>
              <a:gd name="connsiteY28" fmla="*/ 0 h 610312"/>
              <a:gd name="connsiteX29" fmla="*/ 204470 w 683992"/>
              <a:gd name="connsiteY29" fmla="*/ 0 h 610312"/>
              <a:gd name="connsiteX30" fmla="*/ 204470 w 683992"/>
              <a:gd name="connsiteY30" fmla="*/ 42113 h 610312"/>
              <a:gd name="connsiteX31" fmla="*/ 204470 w 683992"/>
              <a:gd name="connsiteY31" fmla="*/ 58039 h 610312"/>
              <a:gd name="connsiteX32" fmla="*/ 204470 w 683992"/>
              <a:gd name="connsiteY32" fmla="*/ 73889 h 610312"/>
              <a:gd name="connsiteX33" fmla="*/ 299459 w 683992"/>
              <a:gd name="connsiteY33" fmla="*/ 128558 h 610312"/>
              <a:gd name="connsiteX34" fmla="*/ 299536 w 683992"/>
              <a:gd name="connsiteY34" fmla="*/ 260868 h 610312"/>
              <a:gd name="connsiteX35" fmla="*/ 441908 w 683992"/>
              <a:gd name="connsiteY35" fmla="*/ 293989 h 610312"/>
              <a:gd name="connsiteX36" fmla="*/ 456579 w 683992"/>
              <a:gd name="connsiteY36" fmla="*/ 285522 h 610312"/>
              <a:gd name="connsiteX37" fmla="*/ 456579 w 683992"/>
              <a:gd name="connsiteY37" fmla="*/ 285470 h 610312"/>
              <a:gd name="connsiteX38" fmla="*/ 527896 w 683992"/>
              <a:gd name="connsiteY38" fmla="*/ 244298 h 610312"/>
              <a:gd name="connsiteX39" fmla="*/ 527840 w 683992"/>
              <a:gd name="connsiteY39" fmla="*/ 161428 h 610312"/>
              <a:gd name="connsiteX40" fmla="*/ 527857 w 683992"/>
              <a:gd name="connsiteY40" fmla="*/ 161417 h 610312"/>
              <a:gd name="connsiteX41" fmla="*/ 527847 w 683992"/>
              <a:gd name="connsiteY41" fmla="*/ 145111 h 610312"/>
              <a:gd name="connsiteX42" fmla="*/ 512460 w 683992"/>
              <a:gd name="connsiteY42" fmla="*/ 136249 h 610312"/>
              <a:gd name="connsiteX43" fmla="*/ 512424 w 683992"/>
              <a:gd name="connsiteY43" fmla="*/ 136271 h 610312"/>
              <a:gd name="connsiteX44" fmla="*/ 441794 w 683992"/>
              <a:gd name="connsiteY44" fmla="*/ 95550 h 610312"/>
              <a:gd name="connsiteX45" fmla="*/ 413091 w 683992"/>
              <a:gd name="connsiteY45" fmla="*/ 112121 h 610312"/>
              <a:gd name="connsiteX46" fmla="*/ 355744 w 683992"/>
              <a:gd name="connsiteY46" fmla="*/ 145231 h 610312"/>
              <a:gd name="connsiteX47" fmla="*/ 355780 w 683992"/>
              <a:gd name="connsiteY47" fmla="*/ 206362 h 610312"/>
              <a:gd name="connsiteX48" fmla="*/ 355803 w 683992"/>
              <a:gd name="connsiteY48" fmla="*/ 244408 h 610312"/>
              <a:gd name="connsiteX49" fmla="*/ 417398 w 683992"/>
              <a:gd name="connsiteY49" fmla="*/ 279896 h 610312"/>
              <a:gd name="connsiteX50" fmla="*/ 442306 w 683992"/>
              <a:gd name="connsiteY50" fmla="*/ 327022 h 610312"/>
              <a:gd name="connsiteX51" fmla="*/ 327536 w 683992"/>
              <a:gd name="connsiteY51" fmla="*/ 261029 h 610312"/>
              <a:gd name="connsiteX52" fmla="*/ 327459 w 683992"/>
              <a:gd name="connsiteY52" fmla="*/ 128739 h 610312"/>
              <a:gd name="connsiteX53" fmla="*/ 442153 w 683992"/>
              <a:gd name="connsiteY53" fmla="*/ 62518 h 610312"/>
              <a:gd name="connsiteX54" fmla="*/ 536299 w 683992"/>
              <a:gd name="connsiteY54" fmla="*/ 116796 h 610312"/>
              <a:gd name="connsiteX55" fmla="*/ 605912 w 683992"/>
              <a:gd name="connsiteY55" fmla="*/ 76528 h 610312"/>
              <a:gd name="connsiteX56" fmla="*/ 625616 w 683992"/>
              <a:gd name="connsiteY56" fmla="*/ 110518 h 610312"/>
              <a:gd name="connsiteX57" fmla="*/ 556847 w 683992"/>
              <a:gd name="connsiteY57" fmla="*/ 150328 h 610312"/>
              <a:gd name="connsiteX58" fmla="*/ 556922 w 683992"/>
              <a:gd name="connsiteY58" fmla="*/ 260876 h 610312"/>
              <a:gd name="connsiteX59" fmla="*/ 569341 w 683992"/>
              <a:gd name="connsiteY59" fmla="*/ 511093 h 610312"/>
              <a:gd name="connsiteX60" fmla="*/ 584013 w 683992"/>
              <a:gd name="connsiteY60" fmla="*/ 502626 h 610312"/>
              <a:gd name="connsiteX61" fmla="*/ 584013 w 683992"/>
              <a:gd name="connsiteY61" fmla="*/ 502574 h 610312"/>
              <a:gd name="connsiteX62" fmla="*/ 655330 w 683992"/>
              <a:gd name="connsiteY62" fmla="*/ 461402 h 610312"/>
              <a:gd name="connsiteX63" fmla="*/ 655274 w 683992"/>
              <a:gd name="connsiteY63" fmla="*/ 378532 h 610312"/>
              <a:gd name="connsiteX64" fmla="*/ 655291 w 683992"/>
              <a:gd name="connsiteY64" fmla="*/ 378522 h 610312"/>
              <a:gd name="connsiteX65" fmla="*/ 655281 w 683992"/>
              <a:gd name="connsiteY65" fmla="*/ 362215 h 610312"/>
              <a:gd name="connsiteX66" fmla="*/ 639894 w 683992"/>
              <a:gd name="connsiteY66" fmla="*/ 353353 h 610312"/>
              <a:gd name="connsiteX67" fmla="*/ 639858 w 683992"/>
              <a:gd name="connsiteY67" fmla="*/ 353375 h 610312"/>
              <a:gd name="connsiteX68" fmla="*/ 569229 w 683992"/>
              <a:gd name="connsiteY68" fmla="*/ 312654 h 610312"/>
              <a:gd name="connsiteX69" fmla="*/ 540525 w 683992"/>
              <a:gd name="connsiteY69" fmla="*/ 329225 h 610312"/>
              <a:gd name="connsiteX70" fmla="*/ 483178 w 683992"/>
              <a:gd name="connsiteY70" fmla="*/ 362335 h 610312"/>
              <a:gd name="connsiteX71" fmla="*/ 483214 w 683992"/>
              <a:gd name="connsiteY71" fmla="*/ 423466 h 610312"/>
              <a:gd name="connsiteX72" fmla="*/ 483237 w 683992"/>
              <a:gd name="connsiteY72" fmla="*/ 461512 h 610312"/>
              <a:gd name="connsiteX73" fmla="*/ 544832 w 683992"/>
              <a:gd name="connsiteY73" fmla="*/ 497001 h 610312"/>
              <a:gd name="connsiteX74" fmla="*/ 588922 w 683992"/>
              <a:gd name="connsiteY74" fmla="*/ 610312 h 610312"/>
              <a:gd name="connsiteX75" fmla="*/ 549589 w 683992"/>
              <a:gd name="connsiteY75" fmla="*/ 610312 h 610312"/>
              <a:gd name="connsiteX76" fmla="*/ 549589 w 683992"/>
              <a:gd name="connsiteY76" fmla="*/ 534987 h 610312"/>
              <a:gd name="connsiteX77" fmla="*/ 454596 w 683992"/>
              <a:gd name="connsiteY77" fmla="*/ 480256 h 610312"/>
              <a:gd name="connsiteX78" fmla="*/ 454517 w 683992"/>
              <a:gd name="connsiteY78" fmla="*/ 350350 h 610312"/>
              <a:gd name="connsiteX79" fmla="*/ 454517 w 683992"/>
              <a:gd name="connsiteY79" fmla="*/ 348054 h 610312"/>
              <a:gd name="connsiteX80" fmla="*/ 569216 w 683992"/>
              <a:gd name="connsiteY80" fmla="*/ 281839 h 610312"/>
              <a:gd name="connsiteX81" fmla="*/ 571211 w 683992"/>
              <a:gd name="connsiteY81" fmla="*/ 282988 h 610312"/>
              <a:gd name="connsiteX82" fmla="*/ 683915 w 683992"/>
              <a:gd name="connsiteY82" fmla="*/ 347901 h 610312"/>
              <a:gd name="connsiteX83" fmla="*/ 683992 w 683992"/>
              <a:gd name="connsiteY83" fmla="*/ 480102 h 610312"/>
              <a:gd name="connsiteX84" fmla="*/ 588921 w 683992"/>
              <a:gd name="connsiteY84" fmla="*/ 534987 h 610312"/>
            </a:gdLst>
            <a:ahLst/>
            <a:cxnLst/>
            <a:rect l="l" t="t" r="r" b="b"/>
            <a:pathLst>
              <a:path w="683992" h="610312">
                <a:moveTo>
                  <a:pt x="184616" y="292688"/>
                </a:moveTo>
                <a:lnTo>
                  <a:pt x="199288" y="284221"/>
                </a:lnTo>
                <a:lnTo>
                  <a:pt x="199288" y="284169"/>
                </a:lnTo>
                <a:lnTo>
                  <a:pt x="270605" y="242997"/>
                </a:lnTo>
                <a:lnTo>
                  <a:pt x="270548" y="160127"/>
                </a:lnTo>
                <a:lnTo>
                  <a:pt x="270566" y="160116"/>
                </a:lnTo>
                <a:lnTo>
                  <a:pt x="270556" y="143810"/>
                </a:lnTo>
                <a:lnTo>
                  <a:pt x="255169" y="134948"/>
                </a:lnTo>
                <a:lnTo>
                  <a:pt x="255133" y="134970"/>
                </a:lnTo>
                <a:lnTo>
                  <a:pt x="184503" y="94249"/>
                </a:lnTo>
                <a:lnTo>
                  <a:pt x="155800" y="110820"/>
                </a:lnTo>
                <a:lnTo>
                  <a:pt x="98453" y="143930"/>
                </a:lnTo>
                <a:lnTo>
                  <a:pt x="98489" y="205061"/>
                </a:lnTo>
                <a:lnTo>
                  <a:pt x="98512" y="243107"/>
                </a:lnTo>
                <a:lnTo>
                  <a:pt x="160106" y="278596"/>
                </a:lnTo>
                <a:close/>
                <a:moveTo>
                  <a:pt x="184919" y="327022"/>
                </a:moveTo>
                <a:lnTo>
                  <a:pt x="90006" y="272429"/>
                </a:lnTo>
                <a:lnTo>
                  <a:pt x="76284" y="280392"/>
                </a:lnTo>
                <a:lnTo>
                  <a:pt x="62484" y="288279"/>
                </a:lnTo>
                <a:lnTo>
                  <a:pt x="19703" y="313086"/>
                </a:lnTo>
                <a:lnTo>
                  <a:pt x="0" y="279091"/>
                </a:lnTo>
                <a:lnTo>
                  <a:pt x="42628" y="254436"/>
                </a:lnTo>
                <a:lnTo>
                  <a:pt x="56427" y="246473"/>
                </a:lnTo>
                <a:lnTo>
                  <a:pt x="70151" y="238510"/>
                </a:lnTo>
                <a:lnTo>
                  <a:pt x="70074" y="128710"/>
                </a:lnTo>
                <a:lnTo>
                  <a:pt x="165140" y="73813"/>
                </a:lnTo>
                <a:lnTo>
                  <a:pt x="165139" y="57963"/>
                </a:lnTo>
                <a:lnTo>
                  <a:pt x="165139" y="42036"/>
                </a:lnTo>
                <a:lnTo>
                  <a:pt x="165140" y="0"/>
                </a:lnTo>
                <a:lnTo>
                  <a:pt x="204470" y="0"/>
                </a:lnTo>
                <a:lnTo>
                  <a:pt x="204470" y="42113"/>
                </a:lnTo>
                <a:lnTo>
                  <a:pt x="204470" y="58039"/>
                </a:lnTo>
                <a:lnTo>
                  <a:pt x="204470" y="73889"/>
                </a:lnTo>
                <a:lnTo>
                  <a:pt x="299459" y="128558"/>
                </a:lnTo>
                <a:lnTo>
                  <a:pt x="299536" y="260868"/>
                </a:lnTo>
                <a:close/>
                <a:moveTo>
                  <a:pt x="441908" y="293989"/>
                </a:moveTo>
                <a:lnTo>
                  <a:pt x="456579" y="285522"/>
                </a:lnTo>
                <a:lnTo>
                  <a:pt x="456579" y="285470"/>
                </a:lnTo>
                <a:lnTo>
                  <a:pt x="527896" y="244298"/>
                </a:lnTo>
                <a:lnTo>
                  <a:pt x="527840" y="161428"/>
                </a:lnTo>
                <a:lnTo>
                  <a:pt x="527857" y="161417"/>
                </a:lnTo>
                <a:lnTo>
                  <a:pt x="527847" y="145111"/>
                </a:lnTo>
                <a:lnTo>
                  <a:pt x="512460" y="136249"/>
                </a:lnTo>
                <a:lnTo>
                  <a:pt x="512424" y="136271"/>
                </a:lnTo>
                <a:lnTo>
                  <a:pt x="441794" y="95550"/>
                </a:lnTo>
                <a:lnTo>
                  <a:pt x="413091" y="112121"/>
                </a:lnTo>
                <a:lnTo>
                  <a:pt x="355744" y="145231"/>
                </a:lnTo>
                <a:lnTo>
                  <a:pt x="355780" y="206362"/>
                </a:lnTo>
                <a:lnTo>
                  <a:pt x="355803" y="244408"/>
                </a:lnTo>
                <a:lnTo>
                  <a:pt x="417398" y="279896"/>
                </a:lnTo>
                <a:close/>
                <a:moveTo>
                  <a:pt x="442306" y="327022"/>
                </a:moveTo>
                <a:lnTo>
                  <a:pt x="327536" y="261029"/>
                </a:lnTo>
                <a:lnTo>
                  <a:pt x="327459" y="128739"/>
                </a:lnTo>
                <a:lnTo>
                  <a:pt x="442153" y="62518"/>
                </a:lnTo>
                <a:lnTo>
                  <a:pt x="536299" y="116796"/>
                </a:lnTo>
                <a:lnTo>
                  <a:pt x="605912" y="76528"/>
                </a:lnTo>
                <a:lnTo>
                  <a:pt x="625616" y="110518"/>
                </a:lnTo>
                <a:lnTo>
                  <a:pt x="556847" y="150328"/>
                </a:lnTo>
                <a:lnTo>
                  <a:pt x="556922" y="260876"/>
                </a:lnTo>
                <a:close/>
                <a:moveTo>
                  <a:pt x="569341" y="511093"/>
                </a:moveTo>
                <a:lnTo>
                  <a:pt x="584013" y="502626"/>
                </a:lnTo>
                <a:lnTo>
                  <a:pt x="584013" y="502574"/>
                </a:lnTo>
                <a:lnTo>
                  <a:pt x="655330" y="461402"/>
                </a:lnTo>
                <a:lnTo>
                  <a:pt x="655274" y="378532"/>
                </a:lnTo>
                <a:lnTo>
                  <a:pt x="655291" y="378522"/>
                </a:lnTo>
                <a:lnTo>
                  <a:pt x="655281" y="362215"/>
                </a:lnTo>
                <a:lnTo>
                  <a:pt x="639894" y="353353"/>
                </a:lnTo>
                <a:lnTo>
                  <a:pt x="639858" y="353375"/>
                </a:lnTo>
                <a:lnTo>
                  <a:pt x="569229" y="312654"/>
                </a:lnTo>
                <a:lnTo>
                  <a:pt x="540525" y="329225"/>
                </a:lnTo>
                <a:lnTo>
                  <a:pt x="483178" y="362335"/>
                </a:lnTo>
                <a:lnTo>
                  <a:pt x="483214" y="423466"/>
                </a:lnTo>
                <a:lnTo>
                  <a:pt x="483237" y="461512"/>
                </a:lnTo>
                <a:lnTo>
                  <a:pt x="544832" y="497001"/>
                </a:lnTo>
                <a:close/>
                <a:moveTo>
                  <a:pt x="588922" y="610312"/>
                </a:moveTo>
                <a:lnTo>
                  <a:pt x="549589" y="610312"/>
                </a:lnTo>
                <a:lnTo>
                  <a:pt x="549589" y="534987"/>
                </a:lnTo>
                <a:lnTo>
                  <a:pt x="454596" y="480256"/>
                </a:lnTo>
                <a:lnTo>
                  <a:pt x="454517" y="350350"/>
                </a:lnTo>
                <a:lnTo>
                  <a:pt x="454517" y="348054"/>
                </a:lnTo>
                <a:lnTo>
                  <a:pt x="569216" y="281839"/>
                </a:lnTo>
                <a:lnTo>
                  <a:pt x="571211" y="282988"/>
                </a:lnTo>
                <a:lnTo>
                  <a:pt x="683915" y="347901"/>
                </a:lnTo>
                <a:lnTo>
                  <a:pt x="683992" y="480102"/>
                </a:lnTo>
                <a:lnTo>
                  <a:pt x="588921" y="534987"/>
                </a:lnTo>
                <a:close/>
              </a:path>
            </a:pathLst>
          </a:custGeom>
          <a:solidFill>
            <a:schemeClr val="accent1">
              <a:lumMod val="60000"/>
              <a:lumOff val="40000"/>
              <a:alpha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18000000">
            <a:off x="6325546" y="1834774"/>
            <a:ext cx="978336" cy="872949"/>
          </a:xfrm>
          <a:custGeom>
            <a:avLst/>
            <a:gdLst>
              <a:gd name="connsiteX0" fmla="*/ 184616 w 683992"/>
              <a:gd name="connsiteY0" fmla="*/ 292688 h 610312"/>
              <a:gd name="connsiteX1" fmla="*/ 199288 w 683992"/>
              <a:gd name="connsiteY1" fmla="*/ 284221 h 610312"/>
              <a:gd name="connsiteX2" fmla="*/ 199288 w 683992"/>
              <a:gd name="connsiteY2" fmla="*/ 284169 h 610312"/>
              <a:gd name="connsiteX3" fmla="*/ 270605 w 683992"/>
              <a:gd name="connsiteY3" fmla="*/ 242997 h 610312"/>
              <a:gd name="connsiteX4" fmla="*/ 270548 w 683992"/>
              <a:gd name="connsiteY4" fmla="*/ 160127 h 610312"/>
              <a:gd name="connsiteX5" fmla="*/ 270566 w 683992"/>
              <a:gd name="connsiteY5" fmla="*/ 160116 h 610312"/>
              <a:gd name="connsiteX6" fmla="*/ 270556 w 683992"/>
              <a:gd name="connsiteY6" fmla="*/ 143810 h 610312"/>
              <a:gd name="connsiteX7" fmla="*/ 255169 w 683992"/>
              <a:gd name="connsiteY7" fmla="*/ 134948 h 610312"/>
              <a:gd name="connsiteX8" fmla="*/ 255133 w 683992"/>
              <a:gd name="connsiteY8" fmla="*/ 134970 h 610312"/>
              <a:gd name="connsiteX9" fmla="*/ 184503 w 683992"/>
              <a:gd name="connsiteY9" fmla="*/ 94249 h 610312"/>
              <a:gd name="connsiteX10" fmla="*/ 155800 w 683992"/>
              <a:gd name="connsiteY10" fmla="*/ 110820 h 610312"/>
              <a:gd name="connsiteX11" fmla="*/ 98453 w 683992"/>
              <a:gd name="connsiteY11" fmla="*/ 143930 h 610312"/>
              <a:gd name="connsiteX12" fmla="*/ 98489 w 683992"/>
              <a:gd name="connsiteY12" fmla="*/ 205061 h 610312"/>
              <a:gd name="connsiteX13" fmla="*/ 98512 w 683992"/>
              <a:gd name="connsiteY13" fmla="*/ 243107 h 610312"/>
              <a:gd name="connsiteX14" fmla="*/ 160106 w 683992"/>
              <a:gd name="connsiteY14" fmla="*/ 278596 h 610312"/>
              <a:gd name="connsiteX15" fmla="*/ 184919 w 683992"/>
              <a:gd name="connsiteY15" fmla="*/ 327022 h 610312"/>
              <a:gd name="connsiteX16" fmla="*/ 90006 w 683992"/>
              <a:gd name="connsiteY16" fmla="*/ 272429 h 610312"/>
              <a:gd name="connsiteX17" fmla="*/ 76284 w 683992"/>
              <a:gd name="connsiteY17" fmla="*/ 280392 h 610312"/>
              <a:gd name="connsiteX18" fmla="*/ 62484 w 683992"/>
              <a:gd name="connsiteY18" fmla="*/ 288279 h 610312"/>
              <a:gd name="connsiteX19" fmla="*/ 19703 w 683992"/>
              <a:gd name="connsiteY19" fmla="*/ 313086 h 610312"/>
              <a:gd name="connsiteX20" fmla="*/ 0 w 683992"/>
              <a:gd name="connsiteY20" fmla="*/ 279091 h 610312"/>
              <a:gd name="connsiteX21" fmla="*/ 42628 w 683992"/>
              <a:gd name="connsiteY21" fmla="*/ 254436 h 610312"/>
              <a:gd name="connsiteX22" fmla="*/ 56427 w 683992"/>
              <a:gd name="connsiteY22" fmla="*/ 246473 h 610312"/>
              <a:gd name="connsiteX23" fmla="*/ 70151 w 683992"/>
              <a:gd name="connsiteY23" fmla="*/ 238510 h 610312"/>
              <a:gd name="connsiteX24" fmla="*/ 70074 w 683992"/>
              <a:gd name="connsiteY24" fmla="*/ 128710 h 610312"/>
              <a:gd name="connsiteX25" fmla="*/ 165140 w 683992"/>
              <a:gd name="connsiteY25" fmla="*/ 73813 h 610312"/>
              <a:gd name="connsiteX26" fmla="*/ 165139 w 683992"/>
              <a:gd name="connsiteY26" fmla="*/ 57963 h 610312"/>
              <a:gd name="connsiteX27" fmla="*/ 165139 w 683992"/>
              <a:gd name="connsiteY27" fmla="*/ 42036 h 610312"/>
              <a:gd name="connsiteX28" fmla="*/ 165140 w 683992"/>
              <a:gd name="connsiteY28" fmla="*/ 0 h 610312"/>
              <a:gd name="connsiteX29" fmla="*/ 204470 w 683992"/>
              <a:gd name="connsiteY29" fmla="*/ 0 h 610312"/>
              <a:gd name="connsiteX30" fmla="*/ 204470 w 683992"/>
              <a:gd name="connsiteY30" fmla="*/ 42113 h 610312"/>
              <a:gd name="connsiteX31" fmla="*/ 204470 w 683992"/>
              <a:gd name="connsiteY31" fmla="*/ 58039 h 610312"/>
              <a:gd name="connsiteX32" fmla="*/ 204470 w 683992"/>
              <a:gd name="connsiteY32" fmla="*/ 73889 h 610312"/>
              <a:gd name="connsiteX33" fmla="*/ 299459 w 683992"/>
              <a:gd name="connsiteY33" fmla="*/ 128558 h 610312"/>
              <a:gd name="connsiteX34" fmla="*/ 299536 w 683992"/>
              <a:gd name="connsiteY34" fmla="*/ 260868 h 610312"/>
              <a:gd name="connsiteX35" fmla="*/ 441908 w 683992"/>
              <a:gd name="connsiteY35" fmla="*/ 293989 h 610312"/>
              <a:gd name="connsiteX36" fmla="*/ 456579 w 683992"/>
              <a:gd name="connsiteY36" fmla="*/ 285522 h 610312"/>
              <a:gd name="connsiteX37" fmla="*/ 456579 w 683992"/>
              <a:gd name="connsiteY37" fmla="*/ 285470 h 610312"/>
              <a:gd name="connsiteX38" fmla="*/ 527896 w 683992"/>
              <a:gd name="connsiteY38" fmla="*/ 244298 h 610312"/>
              <a:gd name="connsiteX39" fmla="*/ 527840 w 683992"/>
              <a:gd name="connsiteY39" fmla="*/ 161428 h 610312"/>
              <a:gd name="connsiteX40" fmla="*/ 527857 w 683992"/>
              <a:gd name="connsiteY40" fmla="*/ 161417 h 610312"/>
              <a:gd name="connsiteX41" fmla="*/ 527847 w 683992"/>
              <a:gd name="connsiteY41" fmla="*/ 145111 h 610312"/>
              <a:gd name="connsiteX42" fmla="*/ 512460 w 683992"/>
              <a:gd name="connsiteY42" fmla="*/ 136249 h 610312"/>
              <a:gd name="connsiteX43" fmla="*/ 512424 w 683992"/>
              <a:gd name="connsiteY43" fmla="*/ 136271 h 610312"/>
              <a:gd name="connsiteX44" fmla="*/ 441794 w 683992"/>
              <a:gd name="connsiteY44" fmla="*/ 95550 h 610312"/>
              <a:gd name="connsiteX45" fmla="*/ 413091 w 683992"/>
              <a:gd name="connsiteY45" fmla="*/ 112121 h 610312"/>
              <a:gd name="connsiteX46" fmla="*/ 355744 w 683992"/>
              <a:gd name="connsiteY46" fmla="*/ 145231 h 610312"/>
              <a:gd name="connsiteX47" fmla="*/ 355780 w 683992"/>
              <a:gd name="connsiteY47" fmla="*/ 206362 h 610312"/>
              <a:gd name="connsiteX48" fmla="*/ 355803 w 683992"/>
              <a:gd name="connsiteY48" fmla="*/ 244408 h 610312"/>
              <a:gd name="connsiteX49" fmla="*/ 417398 w 683992"/>
              <a:gd name="connsiteY49" fmla="*/ 279896 h 610312"/>
              <a:gd name="connsiteX50" fmla="*/ 442306 w 683992"/>
              <a:gd name="connsiteY50" fmla="*/ 327022 h 610312"/>
              <a:gd name="connsiteX51" fmla="*/ 327536 w 683992"/>
              <a:gd name="connsiteY51" fmla="*/ 261029 h 610312"/>
              <a:gd name="connsiteX52" fmla="*/ 327459 w 683992"/>
              <a:gd name="connsiteY52" fmla="*/ 128739 h 610312"/>
              <a:gd name="connsiteX53" fmla="*/ 442153 w 683992"/>
              <a:gd name="connsiteY53" fmla="*/ 62518 h 610312"/>
              <a:gd name="connsiteX54" fmla="*/ 536299 w 683992"/>
              <a:gd name="connsiteY54" fmla="*/ 116796 h 610312"/>
              <a:gd name="connsiteX55" fmla="*/ 605912 w 683992"/>
              <a:gd name="connsiteY55" fmla="*/ 76528 h 610312"/>
              <a:gd name="connsiteX56" fmla="*/ 625616 w 683992"/>
              <a:gd name="connsiteY56" fmla="*/ 110518 h 610312"/>
              <a:gd name="connsiteX57" fmla="*/ 556847 w 683992"/>
              <a:gd name="connsiteY57" fmla="*/ 150328 h 610312"/>
              <a:gd name="connsiteX58" fmla="*/ 556922 w 683992"/>
              <a:gd name="connsiteY58" fmla="*/ 260876 h 610312"/>
              <a:gd name="connsiteX59" fmla="*/ 569341 w 683992"/>
              <a:gd name="connsiteY59" fmla="*/ 511093 h 610312"/>
              <a:gd name="connsiteX60" fmla="*/ 584013 w 683992"/>
              <a:gd name="connsiteY60" fmla="*/ 502626 h 610312"/>
              <a:gd name="connsiteX61" fmla="*/ 584013 w 683992"/>
              <a:gd name="connsiteY61" fmla="*/ 502574 h 610312"/>
              <a:gd name="connsiteX62" fmla="*/ 655330 w 683992"/>
              <a:gd name="connsiteY62" fmla="*/ 461402 h 610312"/>
              <a:gd name="connsiteX63" fmla="*/ 655274 w 683992"/>
              <a:gd name="connsiteY63" fmla="*/ 378532 h 610312"/>
              <a:gd name="connsiteX64" fmla="*/ 655291 w 683992"/>
              <a:gd name="connsiteY64" fmla="*/ 378522 h 610312"/>
              <a:gd name="connsiteX65" fmla="*/ 655281 w 683992"/>
              <a:gd name="connsiteY65" fmla="*/ 362215 h 610312"/>
              <a:gd name="connsiteX66" fmla="*/ 639894 w 683992"/>
              <a:gd name="connsiteY66" fmla="*/ 353353 h 610312"/>
              <a:gd name="connsiteX67" fmla="*/ 639858 w 683992"/>
              <a:gd name="connsiteY67" fmla="*/ 353375 h 610312"/>
              <a:gd name="connsiteX68" fmla="*/ 569229 w 683992"/>
              <a:gd name="connsiteY68" fmla="*/ 312654 h 610312"/>
              <a:gd name="connsiteX69" fmla="*/ 540525 w 683992"/>
              <a:gd name="connsiteY69" fmla="*/ 329225 h 610312"/>
              <a:gd name="connsiteX70" fmla="*/ 483178 w 683992"/>
              <a:gd name="connsiteY70" fmla="*/ 362335 h 610312"/>
              <a:gd name="connsiteX71" fmla="*/ 483214 w 683992"/>
              <a:gd name="connsiteY71" fmla="*/ 423466 h 610312"/>
              <a:gd name="connsiteX72" fmla="*/ 483237 w 683992"/>
              <a:gd name="connsiteY72" fmla="*/ 461512 h 610312"/>
              <a:gd name="connsiteX73" fmla="*/ 544832 w 683992"/>
              <a:gd name="connsiteY73" fmla="*/ 497001 h 610312"/>
              <a:gd name="connsiteX74" fmla="*/ 588922 w 683992"/>
              <a:gd name="connsiteY74" fmla="*/ 610312 h 610312"/>
              <a:gd name="connsiteX75" fmla="*/ 549589 w 683992"/>
              <a:gd name="connsiteY75" fmla="*/ 610312 h 610312"/>
              <a:gd name="connsiteX76" fmla="*/ 549589 w 683992"/>
              <a:gd name="connsiteY76" fmla="*/ 534987 h 610312"/>
              <a:gd name="connsiteX77" fmla="*/ 454596 w 683992"/>
              <a:gd name="connsiteY77" fmla="*/ 480256 h 610312"/>
              <a:gd name="connsiteX78" fmla="*/ 454517 w 683992"/>
              <a:gd name="connsiteY78" fmla="*/ 350350 h 610312"/>
              <a:gd name="connsiteX79" fmla="*/ 454517 w 683992"/>
              <a:gd name="connsiteY79" fmla="*/ 348054 h 610312"/>
              <a:gd name="connsiteX80" fmla="*/ 569216 w 683992"/>
              <a:gd name="connsiteY80" fmla="*/ 281839 h 610312"/>
              <a:gd name="connsiteX81" fmla="*/ 571211 w 683992"/>
              <a:gd name="connsiteY81" fmla="*/ 282988 h 610312"/>
              <a:gd name="connsiteX82" fmla="*/ 683915 w 683992"/>
              <a:gd name="connsiteY82" fmla="*/ 347901 h 610312"/>
              <a:gd name="connsiteX83" fmla="*/ 683992 w 683992"/>
              <a:gd name="connsiteY83" fmla="*/ 480102 h 610312"/>
              <a:gd name="connsiteX84" fmla="*/ 588921 w 683992"/>
              <a:gd name="connsiteY84" fmla="*/ 534987 h 610312"/>
            </a:gdLst>
            <a:ahLst/>
            <a:cxnLst/>
            <a:rect l="l" t="t" r="r" b="b"/>
            <a:pathLst>
              <a:path w="683992" h="610312">
                <a:moveTo>
                  <a:pt x="184616" y="292688"/>
                </a:moveTo>
                <a:lnTo>
                  <a:pt x="199288" y="284221"/>
                </a:lnTo>
                <a:lnTo>
                  <a:pt x="199288" y="284169"/>
                </a:lnTo>
                <a:lnTo>
                  <a:pt x="270605" y="242997"/>
                </a:lnTo>
                <a:lnTo>
                  <a:pt x="270548" y="160127"/>
                </a:lnTo>
                <a:lnTo>
                  <a:pt x="270566" y="160116"/>
                </a:lnTo>
                <a:lnTo>
                  <a:pt x="270556" y="143810"/>
                </a:lnTo>
                <a:lnTo>
                  <a:pt x="255169" y="134948"/>
                </a:lnTo>
                <a:lnTo>
                  <a:pt x="255133" y="134970"/>
                </a:lnTo>
                <a:lnTo>
                  <a:pt x="184503" y="94249"/>
                </a:lnTo>
                <a:lnTo>
                  <a:pt x="155800" y="110820"/>
                </a:lnTo>
                <a:lnTo>
                  <a:pt x="98453" y="143930"/>
                </a:lnTo>
                <a:lnTo>
                  <a:pt x="98489" y="205061"/>
                </a:lnTo>
                <a:lnTo>
                  <a:pt x="98512" y="243107"/>
                </a:lnTo>
                <a:lnTo>
                  <a:pt x="160106" y="278596"/>
                </a:lnTo>
                <a:close/>
                <a:moveTo>
                  <a:pt x="184919" y="327022"/>
                </a:moveTo>
                <a:lnTo>
                  <a:pt x="90006" y="272429"/>
                </a:lnTo>
                <a:lnTo>
                  <a:pt x="76284" y="280392"/>
                </a:lnTo>
                <a:lnTo>
                  <a:pt x="62484" y="288279"/>
                </a:lnTo>
                <a:lnTo>
                  <a:pt x="19703" y="313086"/>
                </a:lnTo>
                <a:lnTo>
                  <a:pt x="0" y="279091"/>
                </a:lnTo>
                <a:lnTo>
                  <a:pt x="42628" y="254436"/>
                </a:lnTo>
                <a:lnTo>
                  <a:pt x="56427" y="246473"/>
                </a:lnTo>
                <a:lnTo>
                  <a:pt x="70151" y="238510"/>
                </a:lnTo>
                <a:lnTo>
                  <a:pt x="70074" y="128710"/>
                </a:lnTo>
                <a:lnTo>
                  <a:pt x="165140" y="73813"/>
                </a:lnTo>
                <a:lnTo>
                  <a:pt x="165139" y="57963"/>
                </a:lnTo>
                <a:lnTo>
                  <a:pt x="165139" y="42036"/>
                </a:lnTo>
                <a:lnTo>
                  <a:pt x="165140" y="0"/>
                </a:lnTo>
                <a:lnTo>
                  <a:pt x="204470" y="0"/>
                </a:lnTo>
                <a:lnTo>
                  <a:pt x="204470" y="42113"/>
                </a:lnTo>
                <a:lnTo>
                  <a:pt x="204470" y="58039"/>
                </a:lnTo>
                <a:lnTo>
                  <a:pt x="204470" y="73889"/>
                </a:lnTo>
                <a:lnTo>
                  <a:pt x="299459" y="128558"/>
                </a:lnTo>
                <a:lnTo>
                  <a:pt x="299536" y="260868"/>
                </a:lnTo>
                <a:close/>
                <a:moveTo>
                  <a:pt x="441908" y="293989"/>
                </a:moveTo>
                <a:lnTo>
                  <a:pt x="456579" y="285522"/>
                </a:lnTo>
                <a:lnTo>
                  <a:pt x="456579" y="285470"/>
                </a:lnTo>
                <a:lnTo>
                  <a:pt x="527896" y="244298"/>
                </a:lnTo>
                <a:lnTo>
                  <a:pt x="527840" y="161428"/>
                </a:lnTo>
                <a:lnTo>
                  <a:pt x="527857" y="161417"/>
                </a:lnTo>
                <a:lnTo>
                  <a:pt x="527847" y="145111"/>
                </a:lnTo>
                <a:lnTo>
                  <a:pt x="512460" y="136249"/>
                </a:lnTo>
                <a:lnTo>
                  <a:pt x="512424" y="136271"/>
                </a:lnTo>
                <a:lnTo>
                  <a:pt x="441794" y="95550"/>
                </a:lnTo>
                <a:lnTo>
                  <a:pt x="413091" y="112121"/>
                </a:lnTo>
                <a:lnTo>
                  <a:pt x="355744" y="145231"/>
                </a:lnTo>
                <a:lnTo>
                  <a:pt x="355780" y="206362"/>
                </a:lnTo>
                <a:lnTo>
                  <a:pt x="355803" y="244408"/>
                </a:lnTo>
                <a:lnTo>
                  <a:pt x="417398" y="279896"/>
                </a:lnTo>
                <a:close/>
                <a:moveTo>
                  <a:pt x="442306" y="327022"/>
                </a:moveTo>
                <a:lnTo>
                  <a:pt x="327536" y="261029"/>
                </a:lnTo>
                <a:lnTo>
                  <a:pt x="327459" y="128739"/>
                </a:lnTo>
                <a:lnTo>
                  <a:pt x="442153" y="62518"/>
                </a:lnTo>
                <a:lnTo>
                  <a:pt x="536299" y="116796"/>
                </a:lnTo>
                <a:lnTo>
                  <a:pt x="605912" y="76528"/>
                </a:lnTo>
                <a:lnTo>
                  <a:pt x="625616" y="110518"/>
                </a:lnTo>
                <a:lnTo>
                  <a:pt x="556847" y="150328"/>
                </a:lnTo>
                <a:lnTo>
                  <a:pt x="556922" y="260876"/>
                </a:lnTo>
                <a:close/>
                <a:moveTo>
                  <a:pt x="569341" y="511093"/>
                </a:moveTo>
                <a:lnTo>
                  <a:pt x="584013" y="502626"/>
                </a:lnTo>
                <a:lnTo>
                  <a:pt x="584013" y="502574"/>
                </a:lnTo>
                <a:lnTo>
                  <a:pt x="655330" y="461402"/>
                </a:lnTo>
                <a:lnTo>
                  <a:pt x="655274" y="378532"/>
                </a:lnTo>
                <a:lnTo>
                  <a:pt x="655291" y="378522"/>
                </a:lnTo>
                <a:lnTo>
                  <a:pt x="655281" y="362215"/>
                </a:lnTo>
                <a:lnTo>
                  <a:pt x="639894" y="353353"/>
                </a:lnTo>
                <a:lnTo>
                  <a:pt x="639858" y="353375"/>
                </a:lnTo>
                <a:lnTo>
                  <a:pt x="569229" y="312654"/>
                </a:lnTo>
                <a:lnTo>
                  <a:pt x="540525" y="329225"/>
                </a:lnTo>
                <a:lnTo>
                  <a:pt x="483178" y="362335"/>
                </a:lnTo>
                <a:lnTo>
                  <a:pt x="483214" y="423466"/>
                </a:lnTo>
                <a:lnTo>
                  <a:pt x="483237" y="461512"/>
                </a:lnTo>
                <a:lnTo>
                  <a:pt x="544832" y="497001"/>
                </a:lnTo>
                <a:close/>
                <a:moveTo>
                  <a:pt x="588922" y="610312"/>
                </a:moveTo>
                <a:lnTo>
                  <a:pt x="549589" y="610312"/>
                </a:lnTo>
                <a:lnTo>
                  <a:pt x="549589" y="534987"/>
                </a:lnTo>
                <a:lnTo>
                  <a:pt x="454596" y="480256"/>
                </a:lnTo>
                <a:lnTo>
                  <a:pt x="454517" y="350350"/>
                </a:lnTo>
                <a:lnTo>
                  <a:pt x="454517" y="348054"/>
                </a:lnTo>
                <a:lnTo>
                  <a:pt x="569216" y="281839"/>
                </a:lnTo>
                <a:lnTo>
                  <a:pt x="571211" y="282988"/>
                </a:lnTo>
                <a:lnTo>
                  <a:pt x="683915" y="347901"/>
                </a:lnTo>
                <a:lnTo>
                  <a:pt x="683992" y="480102"/>
                </a:lnTo>
                <a:lnTo>
                  <a:pt x="588921" y="534987"/>
                </a:lnTo>
                <a:close/>
              </a:path>
            </a:pathLst>
          </a:custGeom>
          <a:solidFill>
            <a:schemeClr val="accent1">
              <a:lumMod val="60000"/>
              <a:lumOff val="40000"/>
              <a:alpha val="2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3555459">
            <a:off x="6783641" y="2313037"/>
            <a:ext cx="478617" cy="522536"/>
          </a:xfrm>
          <a:custGeom>
            <a:avLst/>
            <a:gdLst>
              <a:gd name="connsiteX0" fmla="*/ 375428 w 608126"/>
              <a:gd name="connsiteY0" fmla="*/ 663929 h 663929"/>
              <a:gd name="connsiteX1" fmla="*/ 182732 w 608126"/>
              <a:gd name="connsiteY1" fmla="*/ 553093 h 663929"/>
              <a:gd name="connsiteX2" fmla="*/ 154874 w 608126"/>
              <a:gd name="connsiteY2" fmla="*/ 569260 h 663929"/>
              <a:gd name="connsiteX3" fmla="*/ 126857 w 608126"/>
              <a:gd name="connsiteY3" fmla="*/ 585272 h 663929"/>
              <a:gd name="connsiteX4" fmla="*/ 40002 w 608126"/>
              <a:gd name="connsiteY4" fmla="*/ 635636 h 663929"/>
              <a:gd name="connsiteX5" fmla="*/ 0 w 608126"/>
              <a:gd name="connsiteY5" fmla="*/ 566618 h 663929"/>
              <a:gd name="connsiteX6" fmla="*/ 86545 w 608126"/>
              <a:gd name="connsiteY6" fmla="*/ 516563 h 663929"/>
              <a:gd name="connsiteX7" fmla="*/ 114560 w 608126"/>
              <a:gd name="connsiteY7" fmla="*/ 500396 h 663929"/>
              <a:gd name="connsiteX8" fmla="*/ 142422 w 608126"/>
              <a:gd name="connsiteY8" fmla="*/ 484230 h 663929"/>
              <a:gd name="connsiteX9" fmla="*/ 142266 w 608126"/>
              <a:gd name="connsiteY9" fmla="*/ 261311 h 663929"/>
              <a:gd name="connsiteX10" fmla="*/ 335272 w 608126"/>
              <a:gd name="connsiteY10" fmla="*/ 149857 h 663929"/>
              <a:gd name="connsiteX11" fmla="*/ 335270 w 608126"/>
              <a:gd name="connsiteY11" fmla="*/ 117678 h 663929"/>
              <a:gd name="connsiteX12" fmla="*/ 335270 w 608126"/>
              <a:gd name="connsiteY12" fmla="*/ 85342 h 663929"/>
              <a:gd name="connsiteX13" fmla="*/ 335272 w 608126"/>
              <a:gd name="connsiteY13" fmla="*/ 0 h 663929"/>
              <a:gd name="connsiteX14" fmla="*/ 415121 w 608126"/>
              <a:gd name="connsiteY14" fmla="*/ 0 h 663929"/>
              <a:gd name="connsiteX15" fmla="*/ 415121 w 608126"/>
              <a:gd name="connsiteY15" fmla="*/ 85499 h 663929"/>
              <a:gd name="connsiteX16" fmla="*/ 415121 w 608126"/>
              <a:gd name="connsiteY16" fmla="*/ 117832 h 663929"/>
              <a:gd name="connsiteX17" fmla="*/ 415121 w 608126"/>
              <a:gd name="connsiteY17" fmla="*/ 150011 h 663929"/>
              <a:gd name="connsiteX18" fmla="*/ 607970 w 608126"/>
              <a:gd name="connsiteY18" fmla="*/ 261002 h 663929"/>
              <a:gd name="connsiteX19" fmla="*/ 608126 w 608126"/>
              <a:gd name="connsiteY19" fmla="*/ 529622 h 663929"/>
              <a:gd name="connsiteX20" fmla="*/ 375428 w 608126"/>
              <a:gd name="connsiteY20" fmla="*/ 663929 h 663929"/>
              <a:gd name="connsiteX21" fmla="*/ 374812 w 608126"/>
              <a:gd name="connsiteY21" fmla="*/ 594223 h 663929"/>
              <a:gd name="connsiteX22" fmla="*/ 404600 w 608126"/>
              <a:gd name="connsiteY22" fmla="*/ 577033 h 663929"/>
              <a:gd name="connsiteX23" fmla="*/ 404600 w 608126"/>
              <a:gd name="connsiteY23" fmla="*/ 576928 h 663929"/>
              <a:gd name="connsiteX24" fmla="*/ 549390 w 608126"/>
              <a:gd name="connsiteY24" fmla="*/ 493339 h 663929"/>
              <a:gd name="connsiteX25" fmla="*/ 549274 w 608126"/>
              <a:gd name="connsiteY25" fmla="*/ 325094 h 663929"/>
              <a:gd name="connsiteX26" fmla="*/ 549311 w 608126"/>
              <a:gd name="connsiteY26" fmla="*/ 325072 h 663929"/>
              <a:gd name="connsiteX27" fmla="*/ 549290 w 608126"/>
              <a:gd name="connsiteY27" fmla="*/ 291967 h 663929"/>
              <a:gd name="connsiteX28" fmla="*/ 518051 w 608126"/>
              <a:gd name="connsiteY28" fmla="*/ 273975 h 663929"/>
              <a:gd name="connsiteX29" fmla="*/ 517978 w 608126"/>
              <a:gd name="connsiteY29" fmla="*/ 274020 h 663929"/>
              <a:gd name="connsiteX30" fmla="*/ 374583 w 608126"/>
              <a:gd name="connsiteY30" fmla="*/ 191347 h 663929"/>
              <a:gd name="connsiteX31" fmla="*/ 316309 w 608126"/>
              <a:gd name="connsiteY31" fmla="*/ 224990 h 663929"/>
              <a:gd name="connsiteX32" fmla="*/ 199882 w 608126"/>
              <a:gd name="connsiteY32" fmla="*/ 292211 h 663929"/>
              <a:gd name="connsiteX33" fmla="*/ 199955 w 608126"/>
              <a:gd name="connsiteY33" fmla="*/ 416321 h 663929"/>
              <a:gd name="connsiteX34" fmla="*/ 200002 w 608126"/>
              <a:gd name="connsiteY34" fmla="*/ 493563 h 663929"/>
              <a:gd name="connsiteX35" fmla="*/ 325052 w 608126"/>
              <a:gd name="connsiteY35" fmla="*/ 565613 h 663929"/>
              <a:gd name="connsiteX36" fmla="*/ 374812 w 608126"/>
              <a:gd name="connsiteY36" fmla="*/ 594223 h 663929"/>
            </a:gdLst>
            <a:ahLst/>
            <a:cxnLst/>
            <a:rect l="l" t="t" r="r" b="b"/>
            <a:pathLst>
              <a:path w="608126" h="663929">
                <a:moveTo>
                  <a:pt x="375428" y="663929"/>
                </a:moveTo>
                <a:lnTo>
                  <a:pt x="182732" y="553093"/>
                </a:lnTo>
                <a:lnTo>
                  <a:pt x="154874" y="569260"/>
                </a:lnTo>
                <a:lnTo>
                  <a:pt x="126857" y="585272"/>
                </a:lnTo>
                <a:lnTo>
                  <a:pt x="40002" y="635636"/>
                </a:lnTo>
                <a:lnTo>
                  <a:pt x="0" y="566618"/>
                </a:lnTo>
                <a:lnTo>
                  <a:pt x="86545" y="516563"/>
                </a:lnTo>
                <a:lnTo>
                  <a:pt x="114560" y="500396"/>
                </a:lnTo>
                <a:lnTo>
                  <a:pt x="142422" y="484230"/>
                </a:lnTo>
                <a:lnTo>
                  <a:pt x="142266" y="261311"/>
                </a:lnTo>
                <a:lnTo>
                  <a:pt x="335272" y="149857"/>
                </a:lnTo>
                <a:lnTo>
                  <a:pt x="335270" y="117678"/>
                </a:lnTo>
                <a:lnTo>
                  <a:pt x="335270" y="85342"/>
                </a:lnTo>
                <a:lnTo>
                  <a:pt x="335272" y="0"/>
                </a:lnTo>
                <a:lnTo>
                  <a:pt x="415121" y="0"/>
                </a:lnTo>
                <a:lnTo>
                  <a:pt x="415121" y="85499"/>
                </a:lnTo>
                <a:lnTo>
                  <a:pt x="415121" y="117832"/>
                </a:lnTo>
                <a:lnTo>
                  <a:pt x="415121" y="150011"/>
                </a:lnTo>
                <a:lnTo>
                  <a:pt x="607970" y="261002"/>
                </a:lnTo>
                <a:lnTo>
                  <a:pt x="608126" y="529622"/>
                </a:lnTo>
                <a:lnTo>
                  <a:pt x="375428" y="663929"/>
                </a:lnTo>
                <a:close/>
                <a:moveTo>
                  <a:pt x="374812" y="594223"/>
                </a:moveTo>
                <a:lnTo>
                  <a:pt x="404600" y="577033"/>
                </a:lnTo>
                <a:lnTo>
                  <a:pt x="404600" y="576928"/>
                </a:lnTo>
                <a:lnTo>
                  <a:pt x="549390" y="493339"/>
                </a:lnTo>
                <a:lnTo>
                  <a:pt x="549274" y="325094"/>
                </a:lnTo>
                <a:lnTo>
                  <a:pt x="549311" y="325072"/>
                </a:lnTo>
                <a:lnTo>
                  <a:pt x="549290" y="291967"/>
                </a:lnTo>
                <a:lnTo>
                  <a:pt x="518051" y="273975"/>
                </a:lnTo>
                <a:lnTo>
                  <a:pt x="517978" y="274020"/>
                </a:lnTo>
                <a:lnTo>
                  <a:pt x="374583" y="191347"/>
                </a:lnTo>
                <a:lnTo>
                  <a:pt x="316309" y="224990"/>
                </a:lnTo>
                <a:lnTo>
                  <a:pt x="199882" y="292211"/>
                </a:lnTo>
                <a:lnTo>
                  <a:pt x="199955" y="416321"/>
                </a:lnTo>
                <a:lnTo>
                  <a:pt x="200002" y="493563"/>
                </a:lnTo>
                <a:lnTo>
                  <a:pt x="325052" y="565613"/>
                </a:lnTo>
                <a:lnTo>
                  <a:pt x="374812" y="594223"/>
                </a:lnTo>
                <a:close/>
              </a:path>
            </a:pathLst>
          </a:custGeom>
          <a:solidFill>
            <a:schemeClr val="accent1">
              <a:lumMod val="60000"/>
              <a:lumOff val="40000"/>
              <a:alpha val="21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2" name="图片 1" descr="YINT"/>
          <p:cNvPicPr>
            <a:picLocks noChangeAspect="1"/>
          </p:cNvPicPr>
          <p:nvPr/>
        </p:nvPicPr>
        <p:blipFill>
          <a:blip r:embed="rId1"/>
          <a:stretch>
            <a:fillRect/>
          </a:stretch>
        </p:blipFill>
        <p:spPr>
          <a:xfrm>
            <a:off x="647065" y="424180"/>
            <a:ext cx="2081530" cy="507365"/>
          </a:xfrm>
          <a:prstGeom prst="rect">
            <a:avLst/>
          </a:prstGeom>
        </p:spPr>
      </p:pic>
      <p:sp>
        <p:nvSpPr>
          <p:cNvPr id="31" name="标题 1"/>
          <p:cNvSpPr txBox="1"/>
          <p:nvPr/>
        </p:nvSpPr>
        <p:spPr>
          <a:xfrm>
            <a:off x="1069340" y="4745990"/>
            <a:ext cx="4227830" cy="1083310"/>
          </a:xfrm>
          <a:prstGeom prst="rect">
            <a:avLst/>
          </a:prstGeom>
          <a:noFill/>
          <a:ln w="12700" cap="sq">
            <a:noFill/>
            <a:miter/>
          </a:ln>
        </p:spPr>
        <p:txBody>
          <a:bodyPr vert="horz" wrap="square" lIns="91440" tIns="45720" rIns="91440" bIns="45720" rtlCol="0" anchor="ctr"/>
          <a:p>
            <a:pPr algn="l">
              <a:lnSpc>
                <a:spcPct val="110000"/>
              </a:lnSpc>
            </a:pPr>
            <a:r>
              <a:rPr kumimoji="1" lang="zh-CN" altLang="en-US" b="1"/>
              <a:t>了解更多：</a:t>
            </a:r>
            <a:r>
              <a:rPr kumimoji="1" lang="en-US" altLang="zh-CN"/>
              <a:t>www.yint.com.cn</a:t>
            </a:r>
            <a:endParaRPr kumimoji="1" lang="en-US" altLang="zh-CN"/>
          </a:p>
          <a:p>
            <a:pPr algn="l">
              <a:lnSpc>
                <a:spcPct val="110000"/>
              </a:lnSpc>
            </a:pPr>
            <a:r>
              <a:rPr kumimoji="1" lang="zh-CN" altLang="en-US"/>
              <a:t>联系我们：</a:t>
            </a:r>
            <a:r>
              <a:rPr kumimoji="1" lang="en-US" altLang="zh-CN"/>
              <a:t>sales@yint.com.cn</a:t>
            </a:r>
            <a:endParaRPr kumimoji="1" lang="en-US" altLang="zh-CN"/>
          </a:p>
          <a:p>
            <a:pPr algn="l">
              <a:lnSpc>
                <a:spcPct val="110000"/>
              </a:lnSpc>
            </a:pPr>
            <a:endParaRPr kumimoji="1" lang="zh-CN" altLang="en-US"/>
          </a:p>
          <a:p>
            <a:pPr algn="l">
              <a:lnSpc>
                <a:spcPct val="110000"/>
              </a:lnSpc>
            </a:pPr>
            <a:endParaRPr kumimoji="1" lang="zh-CN" altLang="en-US"/>
          </a:p>
        </p:txBody>
      </p:sp>
      <p:pic>
        <p:nvPicPr>
          <p:cNvPr id="3" name="图片 2"/>
          <p:cNvPicPr>
            <a:picLocks noChangeAspect="1"/>
          </p:cNvPicPr>
          <p:nvPr/>
        </p:nvPicPr>
        <p:blipFill>
          <a:blip r:embed="rId2"/>
          <a:stretch>
            <a:fillRect/>
          </a:stretch>
        </p:blipFill>
        <p:spPr>
          <a:xfrm>
            <a:off x="8851900" y="487045"/>
            <a:ext cx="3119755" cy="2343150"/>
          </a:xfrm>
          <a:prstGeom prst="ellipse">
            <a:avLst/>
          </a:prstGeom>
        </p:spPr>
      </p:pic>
      <p:pic>
        <p:nvPicPr>
          <p:cNvPr id="5" name="图片 4"/>
          <p:cNvPicPr>
            <a:picLocks noChangeAspect="1"/>
          </p:cNvPicPr>
          <p:nvPr/>
        </p:nvPicPr>
        <p:blipFill>
          <a:blip r:embed="rId3"/>
          <a:stretch>
            <a:fillRect/>
          </a:stretch>
        </p:blipFill>
        <p:spPr>
          <a:xfrm>
            <a:off x="8640445" y="2913380"/>
            <a:ext cx="3551555" cy="2655570"/>
          </a:xfrm>
          <a:prstGeom prst="ellipse">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158750" y="1459230"/>
            <a:ext cx="7466965" cy="1553845"/>
          </a:xfrm>
          <a:prstGeom prst="rect">
            <a:avLst/>
          </a:prstGeom>
          <a:noFill/>
          <a:ln>
            <a:noFill/>
          </a:ln>
        </p:spPr>
        <p:txBody>
          <a:bodyPr vert="horz" wrap="square" lIns="0" tIns="0" rIns="0" bIns="0" rtlCol="0" anchor="ctr"/>
          <a:lstStyle/>
          <a:p>
            <a:pPr algn="l">
              <a:lnSpc>
                <a:spcPct val="130000"/>
              </a:lnSpc>
            </a:pP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第一部份</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4000" b="1"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CGM产品电路工作原理</a:t>
            </a:r>
            <a:endPar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7625081" y="1459148"/>
            <a:ext cx="4408142" cy="3939702"/>
          </a:xfrm>
          <a:prstGeom prst="rect">
            <a:avLst/>
          </a:prstGeom>
        </p:spPr>
      </p:pic>
      <p:pic>
        <p:nvPicPr>
          <p:cNvPr id="5" name="图片 4" descr="YINT"/>
          <p:cNvPicPr>
            <a:picLocks noChangeAspect="1"/>
          </p:cNvPicPr>
          <p:nvPr/>
        </p:nvPicPr>
        <p:blipFill>
          <a:blip r:embed="rId2"/>
          <a:stretch>
            <a:fillRect/>
          </a:stretch>
        </p:blipFill>
        <p:spPr>
          <a:xfrm>
            <a:off x="647065" y="424180"/>
            <a:ext cx="2081530" cy="5073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151572" y="1068110"/>
            <a:ext cx="9888855" cy="5245735"/>
          </a:xfrm>
          <a:prstGeom prst="rect">
            <a:avLst/>
          </a:prstGeom>
          <a:noFill/>
          <a:ln>
            <a:noFill/>
          </a:ln>
        </p:spPr>
        <p:txBody>
          <a:bodyPr vert="horz" wrap="square" lIns="0" tIns="0" rIns="0" bIns="0" rtlCol="0" anchor="t"/>
          <a:lstStyle/>
          <a:p>
            <a:pPr algn="l">
              <a:lnSpc>
                <a:spcPct val="150000"/>
              </a:lnSpc>
            </a:pPr>
            <a:r>
              <a:rPr kumimoji="1" lang="en-US" altLang="zh-CN" sz="20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CGM-持续性血糖检测管理仪器</a:t>
            </a:r>
            <a:endParaRPr kumimoji="1" lang="en-US" altLang="zh-CN" sz="20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457200" indent="-457200" algn="l">
              <a:lnSpc>
                <a:spcPct val="150000"/>
              </a:lnSpc>
              <a:buFont typeface="+mj-lt"/>
              <a:buAutoNum type="arabicPeriod"/>
            </a:pPr>
            <a:r>
              <a:rPr kumimoji="1" lang="en-US" altLang="zh-CN"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Continuous Glucose Monitoring</a:t>
            </a: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，是一种能够持续监测人体血糖水平的医疗设备；它通过葡萄糖感应器监测皮下组织间液的葡萄糖浓度，从而间接反映血糖水平</a:t>
            </a:r>
            <a:r>
              <a:rPr kumimoji="1" lang="zh-CN" altLang="en-US"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与传统的指尖采血式血糖监测方法相比，CGM具有实时、连续、无痛等优势，能够为糖尿病患者提供更全面、准确的血糖信息，帮助患者更好地管理血糖</a:t>
            </a:r>
            <a:endPar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342900" indent="-342900" algn="l">
              <a:lnSpc>
                <a:spcPct val="150000"/>
              </a:lnSpc>
              <a:buAutoNum type="arabicPeriod"/>
            </a:pPr>
            <a:r>
              <a:rPr kumimoji="1" lang="en-US" altLang="zh-CN" sz="18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CGM的工作基于生物传感器的酶电化学原理</a:t>
            </a:r>
            <a:r>
              <a:rPr kumimoji="1" lang="zh-CN" altLang="en-US"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生物传感器中的酶与葡萄糖发生反应，产生电信号，这个电信号与体内葡萄糖浓度相关。具体来说，传感器中的葡萄糖氧化酶会将葡萄糖氧化，产生过氧化氢（H</a:t>
            </a:r>
            <a:r>
              <a:rPr kumimoji="1" lang="en-US" altLang="zh-CN" sz="1800" baseline="-250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a:t>
            </a: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O</a:t>
            </a:r>
            <a:r>
              <a:rPr kumimoji="1" lang="en-US" altLang="zh-CN" sz="1800" baseline="-250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a:t>
            </a: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18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过氧化氢在电极上发生电化学反应，产生电流信号，该电流信号的大小与葡萄糖浓度成正比</a:t>
            </a:r>
            <a:endPar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342900" indent="-342900" algn="l">
              <a:lnSpc>
                <a:spcPct val="150000"/>
              </a:lnSpc>
              <a:buAutoNum type="arabicPeriod"/>
            </a:pPr>
            <a:r>
              <a:rPr kumimoji="1" lang="en-US" altLang="zh-CN" sz="18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信号处理与传输：产生的电信号经过放大、滤波等处理后，通过无线传输技术（如蓝牙）发送到接收设备，如智能手机、专用接收器等。接收设备将接收到的信号转换为血糖值，并以图表、数字等形式展示给用户，用户可以直观地了解自己的血糖变化趋势</a:t>
            </a:r>
            <a:endParaRPr kumimoji="1" lang="zh-CN" altLang="en-US" sz="2000" dirty="0">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CGM产品简介</a:t>
            </a:r>
            <a:r>
              <a:rPr kumimoji="1" lang="zh-CN" altLang="en-US"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与原理</a:t>
            </a:r>
            <a:endParaRPr kumimoji="1" lang="zh-CN" altLang="en-US"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7" name="图片 26"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925653" y="3931374"/>
            <a:ext cx="10066487" cy="2028728"/>
          </a:xfrm>
          <a:prstGeom prst="rect">
            <a:avLst/>
          </a:prstGeom>
          <a:noFill/>
          <a:ln cap="sq">
            <a:noFill/>
          </a:ln>
        </p:spPr>
        <p:txBody>
          <a:bodyPr vert="horz" wrap="square" lIns="0" tIns="0" rIns="0" bIns="0" rtlCol="0" anchor="t"/>
          <a:lstStyle/>
          <a:p>
            <a:pPr indent="457200" algn="l">
              <a:lnSpc>
                <a:spcPct val="200000"/>
              </a:lnSpc>
            </a:pP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典型的CGM产品电路工作原理图，包括传感器电路、信号处理电路、无线传输电路、电源电路等主要部分</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indent="457200">
              <a:lnSpc>
                <a:spcPct val="20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传感器电路负责将葡萄糖浓度转换为电信号；信号处理电路对传感器输出的微弱电信号进行放大、滤波、模数转换等处理，使其能够被后续电路处理；无线传输电路将处理后的信号发送出去；电源电路为整个系统提供稳定的电源</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电路工作原理图展示与解读</a:t>
            </a:r>
            <a:endParaRPr kumimoji="1" lang="en-US" altLang="zh-CN" sz="32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2" name="矩形: 圆角 1"/>
          <p:cNvSpPr/>
          <p:nvPr/>
        </p:nvSpPr>
        <p:spPr>
          <a:xfrm>
            <a:off x="1274323" y="2115766"/>
            <a:ext cx="1352145" cy="7490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1287640" y="2305615"/>
            <a:ext cx="1354858" cy="369332"/>
          </a:xfrm>
          <a:prstGeom prst="rect">
            <a:avLst/>
          </a:prstGeom>
        </p:spPr>
        <p:txBody>
          <a:bodyPr wrap="none">
            <a:spAutoFit/>
          </a:bodyPr>
          <a:lstStyle/>
          <a:p>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CGM</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Sensor</a:t>
            </a:r>
            <a:endParaRPr lang="en-US" b="1" dirty="0"/>
          </a:p>
        </p:txBody>
      </p:sp>
      <p:sp>
        <p:nvSpPr>
          <p:cNvPr id="5" name="矩形: 圆角 4"/>
          <p:cNvSpPr/>
          <p:nvPr/>
        </p:nvSpPr>
        <p:spPr>
          <a:xfrm>
            <a:off x="3375498" y="1697477"/>
            <a:ext cx="2655651" cy="1731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4273015" y="2205042"/>
            <a:ext cx="886781" cy="369332"/>
          </a:xfrm>
          <a:prstGeom prst="rect">
            <a:avLst/>
          </a:prstGeom>
        </p:spPr>
        <p:txBody>
          <a:bodyPr wrap="none">
            <a:spAutoFit/>
          </a:bodyPr>
          <a:lstStyle/>
          <a:p>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AFE</a:t>
            </a:r>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IC</a:t>
            </a:r>
            <a:endParaRPr lang="en-US" b="1" dirty="0"/>
          </a:p>
        </p:txBody>
      </p:sp>
      <p:sp>
        <p:nvSpPr>
          <p:cNvPr id="14" name="矩形 13"/>
          <p:cNvSpPr/>
          <p:nvPr/>
        </p:nvSpPr>
        <p:spPr>
          <a:xfrm>
            <a:off x="3881267" y="2555202"/>
            <a:ext cx="2077630" cy="369332"/>
          </a:xfrm>
          <a:prstGeom prst="rect">
            <a:avLst/>
          </a:prstGeom>
        </p:spPr>
        <p:txBody>
          <a:bodyPr wrap="square">
            <a:spAutoFit/>
          </a:bodyPr>
          <a:lstStyle/>
          <a:p>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包含</a:t>
            </a: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ADC</a:t>
            </a:r>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SPI</a:t>
            </a:r>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等</a:t>
            </a:r>
            <a:endParaRPr lang="en-US" dirty="0"/>
          </a:p>
        </p:txBody>
      </p:sp>
      <p:sp>
        <p:nvSpPr>
          <p:cNvPr id="15" name="矩形: 圆角 14"/>
          <p:cNvSpPr/>
          <p:nvPr/>
        </p:nvSpPr>
        <p:spPr>
          <a:xfrm>
            <a:off x="7200983" y="2303488"/>
            <a:ext cx="2655651" cy="1342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8224939" y="2653267"/>
            <a:ext cx="530915" cy="369332"/>
          </a:xfrm>
          <a:prstGeom prst="rect">
            <a:avLst/>
          </a:prstGeom>
        </p:spPr>
        <p:txBody>
          <a:bodyPr wrap="none">
            <a:spAutoFit/>
          </a:bodyPr>
          <a:lstStyle/>
          <a:p>
            <a:r>
              <a:rPr kumimoji="1" lang="en-US" altLang="zh-CN"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MCU</a:t>
            </a:r>
            <a:endParaRPr lang="en-US" b="1" dirty="0"/>
          </a:p>
        </p:txBody>
      </p:sp>
      <p:sp>
        <p:nvSpPr>
          <p:cNvPr id="18" name="矩形 17"/>
          <p:cNvSpPr/>
          <p:nvPr/>
        </p:nvSpPr>
        <p:spPr>
          <a:xfrm>
            <a:off x="7607525" y="2990183"/>
            <a:ext cx="1878282" cy="369332"/>
          </a:xfrm>
          <a:prstGeom prst="rect">
            <a:avLst/>
          </a:prstGeom>
        </p:spPr>
        <p:txBody>
          <a:bodyPr wrap="square">
            <a:spAutoFit/>
          </a:bodyPr>
          <a:lstStyle/>
          <a:p>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包含</a:t>
            </a: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SPI</a:t>
            </a:r>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ANT</a:t>
            </a:r>
            <a:r>
              <a:rPr kumimoji="1" lang="zh-CN" altLang="en-US"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等</a:t>
            </a:r>
            <a:endParaRPr lang="en-US" dirty="0"/>
          </a:p>
        </p:txBody>
      </p:sp>
      <p:sp>
        <p:nvSpPr>
          <p:cNvPr id="7" name="箭头: 右 6"/>
          <p:cNvSpPr/>
          <p:nvPr/>
        </p:nvSpPr>
        <p:spPr>
          <a:xfrm>
            <a:off x="2736489" y="2371429"/>
            <a:ext cx="544749" cy="2333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箭头: 右 18"/>
          <p:cNvSpPr/>
          <p:nvPr/>
        </p:nvSpPr>
        <p:spPr>
          <a:xfrm>
            <a:off x="6402646" y="2458015"/>
            <a:ext cx="544749" cy="2333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矩形: 圆角 19"/>
          <p:cNvSpPr/>
          <p:nvPr/>
        </p:nvSpPr>
        <p:spPr>
          <a:xfrm>
            <a:off x="7771221" y="1052084"/>
            <a:ext cx="1352145" cy="7490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8008020" y="1234778"/>
            <a:ext cx="1003801" cy="369332"/>
          </a:xfrm>
          <a:prstGeom prst="rect">
            <a:avLst/>
          </a:prstGeom>
        </p:spPr>
        <p:txBody>
          <a:bodyPr wrap="none">
            <a:spAutoFit/>
          </a:bodyPr>
          <a:lstStyle/>
          <a:p>
            <a:r>
              <a:rPr kumimoji="1" lang="en-US" altLang="zh-CN"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Battery</a:t>
            </a:r>
            <a:endParaRPr lang="en-US" b="1" dirty="0"/>
          </a:p>
        </p:txBody>
      </p:sp>
      <p:sp>
        <p:nvSpPr>
          <p:cNvPr id="22" name="箭头: 右 21"/>
          <p:cNvSpPr/>
          <p:nvPr/>
        </p:nvSpPr>
        <p:spPr>
          <a:xfrm rot="9132539">
            <a:off x="6441322" y="1665193"/>
            <a:ext cx="1058145" cy="22846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箭头: 右 22"/>
          <p:cNvSpPr/>
          <p:nvPr/>
        </p:nvSpPr>
        <p:spPr>
          <a:xfrm rot="5400000">
            <a:off x="8319283" y="1972156"/>
            <a:ext cx="314974" cy="20605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图片 26"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285237" y="1459547"/>
            <a:ext cx="7039691" cy="1553845"/>
          </a:xfrm>
          <a:prstGeom prst="rect">
            <a:avLst/>
          </a:prstGeom>
          <a:noFill/>
          <a:ln>
            <a:noFill/>
          </a:ln>
        </p:spPr>
        <p:txBody>
          <a:bodyPr vert="horz" wrap="square" lIns="0" tIns="0" rIns="0" bIns="0" rtlCol="0" anchor="ctr"/>
          <a:lstStyle/>
          <a:p>
            <a:pPr algn="l">
              <a:lnSpc>
                <a:spcPct val="130000"/>
              </a:lnSpc>
            </a:pP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rPr>
              <a:t>第二部份</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rPr>
              <a:t> </a:t>
            </a: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sym typeface="+mn-ea"/>
              </a:rPr>
              <a:t>CGM产品EMC相关标准</a:t>
            </a:r>
            <a:endPar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7673720" y="1459148"/>
            <a:ext cx="4408142" cy="3939702"/>
          </a:xfrm>
          <a:prstGeom prst="rect">
            <a:avLst/>
          </a:prstGeom>
        </p:spPr>
      </p:pic>
      <p:pic>
        <p:nvPicPr>
          <p:cNvPr id="2" name="图片 1" descr="YINT"/>
          <p:cNvPicPr>
            <a:picLocks noChangeAspect="1"/>
          </p:cNvPicPr>
          <p:nvPr/>
        </p:nvPicPr>
        <p:blipFill>
          <a:blip r:embed="rId2"/>
          <a:stretch>
            <a:fillRect/>
          </a:stretch>
        </p:blipFill>
        <p:spPr>
          <a:xfrm>
            <a:off x="647065" y="424180"/>
            <a:ext cx="2081530" cy="5073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EMC标准概述</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701040" y="1393803"/>
            <a:ext cx="10641411" cy="4928272"/>
          </a:xfrm>
          <a:prstGeom prst="rect">
            <a:avLst/>
          </a:prstGeom>
          <a:noFill/>
        </p:spPr>
        <p:txBody>
          <a:bodyPr wrap="square" rtlCol="0" anchor="t">
            <a:spAutoFit/>
          </a:bodyPr>
          <a:lstStyle/>
          <a:p>
            <a:pPr>
              <a:lnSpc>
                <a:spcPct val="200000"/>
              </a:lnSpc>
            </a:pP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EMC即电磁兼容性，是指设备或系统在其电磁环境中能正常工作，且对该环境中的任何事物</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不</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构成不能承受的电磁骚扰的能力。EMC标准的制定旨在确保电子产品在电磁环境中能够正常运行，同时不会对其他设备产生干扰</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200000"/>
              </a:lnSpc>
            </a:pP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200000"/>
              </a:lnSpc>
            </a:pP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国际电工委员会（IEC）标准</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20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IEC60601-1-2，规定了医用电气设备的电磁兼容性要求，包括对设备的抗干扰能力和自身骚扰抑制的要求</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该标准涵盖了静电放电抗扰度、射频电磁场辐射抗扰度、电快速瞬变脉冲群抗扰度等多个方面的测试要求和限值</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20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欧盟电信标准委员会（ETSI）相关标准：针对电信设备在电磁兼容性方面的要求，确保CGM产品在欧洲市场的合规性</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200000"/>
              </a:lnSpc>
            </a:pP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ETSI的一些标准对设备的射频发射和抗扰度有严格规定，以保证其在复杂的电磁环境中能稳定工作且不干扰其他通信设备</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descr="YINT"/>
          <p:cNvPicPr>
            <a:picLocks noChangeAspect="1"/>
          </p:cNvPicPr>
          <p:nvPr/>
        </p:nvPicPr>
        <p:blipFill>
          <a:blip r:embed="rId1"/>
          <a:stretch>
            <a:fillRect/>
          </a:stretch>
        </p:blipFill>
        <p:spPr>
          <a:xfrm>
            <a:off x="9912350" y="476250"/>
            <a:ext cx="1392555" cy="3397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540" r="540"/>
          <a:stretch>
            <a:fillRect/>
          </a:stretch>
        </p:blipFill>
        <p:spPr>
          <a:xfrm>
            <a:off x="660399" y="1448769"/>
            <a:ext cx="3724715" cy="2110274"/>
          </a:xfrm>
          <a:custGeom>
            <a:avLst/>
            <a:gdLst/>
            <a:ahLst/>
            <a:cxnLst/>
            <a:rect l="l" t="t" r="r" b="b"/>
            <a:pathLst>
              <a:path w="3724715" h="2110274">
                <a:moveTo>
                  <a:pt x="82617" y="0"/>
                </a:moveTo>
                <a:lnTo>
                  <a:pt x="3642098" y="0"/>
                </a:lnTo>
                <a:cubicBezTo>
                  <a:pt x="3687726" y="0"/>
                  <a:pt x="3724715" y="36989"/>
                  <a:pt x="3724715" y="82617"/>
                </a:cubicBezTo>
                <a:lnTo>
                  <a:pt x="3724715" y="2027657"/>
                </a:lnTo>
                <a:cubicBezTo>
                  <a:pt x="3724715" y="2073285"/>
                  <a:pt x="3687726" y="2110274"/>
                  <a:pt x="3642098" y="2110274"/>
                </a:cubicBezTo>
                <a:lnTo>
                  <a:pt x="82617" y="2110274"/>
                </a:lnTo>
                <a:cubicBezTo>
                  <a:pt x="36989" y="2110274"/>
                  <a:pt x="0" y="2073285"/>
                  <a:pt x="0" y="2027657"/>
                </a:cubicBezTo>
                <a:lnTo>
                  <a:pt x="0" y="82617"/>
                </a:lnTo>
                <a:cubicBezTo>
                  <a:pt x="0" y="36989"/>
                  <a:pt x="36989" y="0"/>
                  <a:pt x="82617" y="0"/>
                </a:cubicBezTo>
                <a:close/>
              </a:path>
            </a:pathLst>
          </a:custGeom>
          <a:noFill/>
          <a:ln>
            <a:noFill/>
          </a:ln>
        </p:spPr>
      </p:pic>
      <p:sp>
        <p:nvSpPr>
          <p:cNvPr id="6" name="标题 1"/>
          <p:cNvSpPr txBox="1"/>
          <p:nvPr/>
        </p:nvSpPr>
        <p:spPr>
          <a:xfrm rot="5400000">
            <a:off x="7346206" y="-1218034"/>
            <a:ext cx="105735" cy="5440570"/>
          </a:xfrm>
          <a:prstGeom prst="round2SameRect">
            <a:avLst>
              <a:gd name="adj1" fmla="val 50000"/>
              <a:gd name="adj2" fmla="val 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4678680" y="1772920"/>
            <a:ext cx="6670040" cy="4413871"/>
          </a:xfrm>
          <a:prstGeom prst="rect">
            <a:avLst/>
          </a:prstGeom>
          <a:noFill/>
          <a:ln>
            <a:noFill/>
          </a:ln>
        </p:spPr>
        <p:txBody>
          <a:bodyPr vert="horz" wrap="square" lIns="0" tIns="0" rIns="0" bIns="0" rtlCol="0" anchor="t"/>
          <a:lstStyle/>
          <a:p>
            <a:pPr marL="285750" indent="-285750" algn="l">
              <a:lnSpc>
                <a:spcPct val="150000"/>
              </a:lnSpc>
              <a:buFont typeface="Wingdings" panose="05000000000000000000" charset="0"/>
              <a:buChar char="Ø"/>
            </a:pPr>
            <a:r>
              <a:rPr kumimoji="1" lang="zh-CN" altLang="en-US"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注册分类：属于医疗器械分类目录（</a:t>
            </a: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07 </a:t>
            </a:r>
            <a:r>
              <a:rPr kumimoji="1" lang="zh-CN" altLang="en-US"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医用诊察和监护器械，二级类目：动态血糖</a:t>
            </a: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 </a:t>
            </a:r>
            <a:r>
              <a:rPr kumimoji="1" lang="zh-CN" altLang="en-US"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葡萄糖监测设备），执行植入式传感器及有源医疗设备的双重监管</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1" lang="zh-CN" altLang="en-US"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285750" indent="-285750" algn="l">
              <a:lnSpc>
                <a:spcPct val="150000"/>
              </a:lnSpc>
              <a:buFont typeface="Wingdings" panose="05000000000000000000" charset="0"/>
              <a:buChar char="Ø"/>
            </a:pP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国家标准：GB9706.102- 2021《医用电气设备 第1- 2部分：基本安全和基本性能的通用要求 </a:t>
            </a:r>
            <a:r>
              <a:rPr kumimoji="1" lang="en-US" altLang="zh-CN" sz="16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并列标准：电磁兼容性要求和试验</a:t>
            </a: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》，该标准基于国际标准IEC60601-1-2转化而来，结合了国内的实际情况和需求，规定了医用电气设备包括CGM产品的电磁兼容性要求和试验方法</a:t>
            </a: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50000"/>
              </a:lnSpc>
              <a:buFont typeface="Wingdings" panose="05000000000000000000" charset="0"/>
              <a:buNone/>
            </a:pPr>
            <a:endPar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285750" indent="-285750" algn="l">
              <a:lnSpc>
                <a:spcPct val="150000"/>
              </a:lnSpc>
              <a:buFont typeface="Wingdings" panose="05000000000000000000" charset="0"/>
              <a:buChar char="Ø"/>
            </a:pPr>
            <a:r>
              <a:rPr kumimoji="1" lang="en-US" altLang="zh-CN" sz="1600" dirty="0" err="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行业标准</a:t>
            </a:r>
            <a:r>
              <a:rPr kumimoji="1" lang="en-US" altLang="zh-CN" sz="1600"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zh-CN" altLang="en-US" sz="1600" dirty="0">
                <a:latin typeface="宋体" panose="02010600030101010101" pitchFamily="2" charset="-122"/>
                <a:ea typeface="宋体" panose="02010600030101010101" pitchFamily="2" charset="-122"/>
                <a:cs typeface="宋体" panose="02010600030101010101" pitchFamily="2" charset="-122"/>
              </a:rPr>
              <a:t>参考行业指南（如《中国血糖监测临床应用指南》），重点关注校准算法、信号稳定性、报警阈值及电磁兼容性（</a:t>
            </a:r>
            <a:r>
              <a:rPr kumimoji="1" lang="en-US" altLang="zh-CN" sz="1600" dirty="0">
                <a:latin typeface="宋体" panose="02010600030101010101" pitchFamily="2" charset="-122"/>
                <a:ea typeface="宋体" panose="02010600030101010101" pitchFamily="2" charset="-122"/>
                <a:cs typeface="宋体" panose="02010600030101010101" pitchFamily="2" charset="-122"/>
              </a:rPr>
              <a:t>YY0505 </a:t>
            </a:r>
            <a:r>
              <a:rPr kumimoji="1" lang="zh-CN" altLang="en-US" sz="1600" dirty="0">
                <a:latin typeface="宋体" panose="02010600030101010101" pitchFamily="2" charset="-122"/>
                <a:ea typeface="宋体" panose="02010600030101010101" pitchFamily="2" charset="-122"/>
                <a:cs typeface="宋体" panose="02010600030101010101" pitchFamily="2" charset="-122"/>
              </a:rPr>
              <a:t>系列医用电气设备电磁兼容要求）</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0" y="360680"/>
            <a:ext cx="701040" cy="447040"/>
          </a:xfrm>
          <a:prstGeom prst="rect">
            <a:avLst/>
          </a:pr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26774" y="360680"/>
            <a:ext cx="10221286"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国内标准</a:t>
            </a:r>
            <a:endParaRPr kumimoji="1" lang="en-US" altLang="zh-CN" sz="32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YINT"/>
          <p:cNvPicPr>
            <a:picLocks noChangeAspect="1"/>
          </p:cNvPicPr>
          <p:nvPr/>
        </p:nvPicPr>
        <p:blipFill>
          <a:blip r:embed="rId2"/>
          <a:stretch>
            <a:fillRect/>
          </a:stretch>
        </p:blipFill>
        <p:spPr>
          <a:xfrm>
            <a:off x="9912350" y="476250"/>
            <a:ext cx="1392555" cy="3397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235478" y="1459547"/>
            <a:ext cx="7467708" cy="1553845"/>
          </a:xfrm>
          <a:prstGeom prst="rect">
            <a:avLst/>
          </a:prstGeom>
          <a:noFill/>
          <a:ln>
            <a:noFill/>
          </a:ln>
        </p:spPr>
        <p:txBody>
          <a:bodyPr vert="horz" wrap="square" lIns="0" tIns="0" rIns="0" bIns="0" rtlCol="0" anchor="ctr"/>
          <a:lstStyle/>
          <a:p>
            <a:pPr algn="l">
              <a:lnSpc>
                <a:spcPct val="130000"/>
              </a:lnSpc>
            </a:pP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rPr>
              <a:t> </a:t>
            </a: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rPr>
              <a:t>第三部份</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rPr>
              <a:t> </a:t>
            </a:r>
            <a:r>
              <a:rPr kumimoji="1" lang="en-US" altLang="zh-CN" sz="4000" b="1" dirty="0" err="1">
                <a:ln w="12700">
                  <a:noFill/>
                </a:ln>
                <a:solidFill>
                  <a:schemeClr val="tx1">
                    <a:alpha val="100000"/>
                  </a:schemeClr>
                </a:solidFill>
                <a:latin typeface="宋体" panose="02010600030101010101" pitchFamily="2" charset="-122"/>
                <a:ea typeface="宋体" panose="02010600030101010101" pitchFamily="2" charset="-122"/>
                <a:sym typeface="+mn-ea"/>
              </a:rPr>
              <a:t>CGM产品</a:t>
            </a:r>
            <a:r>
              <a:rPr kumimoji="1" lang="zh-CN" altLang="en-US" sz="4000" b="1" dirty="0">
                <a:ln w="12700">
                  <a:noFill/>
                </a:ln>
                <a:solidFill>
                  <a:schemeClr val="tx1">
                    <a:alpha val="100000"/>
                  </a:schemeClr>
                </a:solidFill>
                <a:latin typeface="宋体" panose="02010600030101010101" pitchFamily="2" charset="-122"/>
                <a:ea typeface="宋体" panose="02010600030101010101" pitchFamily="2" charset="-122"/>
                <a:sym typeface="+mn-ea"/>
              </a:rPr>
              <a:t>常见</a:t>
            </a:r>
            <a:r>
              <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sym typeface="+mn-ea"/>
              </a:rPr>
              <a:t>5大问题</a:t>
            </a:r>
            <a:endParaRPr kumimoji="1" lang="en-US" altLang="zh-CN" sz="4000" b="1" dirty="0">
              <a:ln w="12700">
                <a:noFill/>
              </a:ln>
              <a:solidFill>
                <a:schemeClr val="tx1">
                  <a:alpha val="100000"/>
                </a:schemeClr>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7702902" y="1459148"/>
            <a:ext cx="4408142" cy="3939702"/>
          </a:xfrm>
          <a:prstGeom prst="rect">
            <a:avLst/>
          </a:prstGeom>
        </p:spPr>
      </p:pic>
      <p:pic>
        <p:nvPicPr>
          <p:cNvPr id="2" name="图片 1" descr="YINT"/>
          <p:cNvPicPr>
            <a:picLocks noChangeAspect="1"/>
          </p:cNvPicPr>
          <p:nvPr/>
        </p:nvPicPr>
        <p:blipFill>
          <a:blip r:embed="rId2"/>
          <a:stretch>
            <a:fillRect/>
          </a:stretch>
        </p:blipFill>
        <p:spPr>
          <a:xfrm>
            <a:off x="647065" y="424180"/>
            <a:ext cx="2081530" cy="50736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427.1896062992126,&quot;left&quot;:525.7389763779527,&quot;top&quot;:86.98448818897637,&quot;width&quot;:320.3355905511811}"/>
</p:tagLst>
</file>

<file path=ppt/tags/tag2.xml><?xml version="1.0" encoding="utf-8"?>
<p:tagLst xmlns:p="http://schemas.openxmlformats.org/presentationml/2006/main">
  <p:tag name="KSO_WM_DIAGRAM_VIRTUALLY_FRAME" val="{&quot;height&quot;:427.1896062992126,&quot;left&quot;:525.7389763779527,&quot;top&quot;:86.98448818897637,&quot;width&quot;:320.3355905511811}"/>
</p:tagLst>
</file>

<file path=ppt/tags/tag3.xml><?xml version="1.0" encoding="utf-8"?>
<p:tagLst xmlns:p="http://schemas.openxmlformats.org/presentationml/2006/main">
  <p:tag name="TABLE_ENDDRAG_ORIGIN_RECT" val="794*117"/>
  <p:tag name="TABLE_ENDDRAG_RECT" val="111*396*794*117"/>
</p:tagLst>
</file>

<file path=ppt/tags/tag4.xml><?xml version="1.0" encoding="utf-8"?>
<p:tagLst xmlns:p="http://schemas.openxmlformats.org/presentationml/2006/main">
  <p:tag name="TABLE_ENDDRAG_ORIGIN_RECT" val="794*117"/>
  <p:tag name="TABLE_ENDDRAG_RECT" val="111*396*794*117"/>
</p:tagLst>
</file>

<file path=ppt/tags/tag5.xml><?xml version="1.0" encoding="utf-8"?>
<p:tagLst xmlns:p="http://schemas.openxmlformats.org/presentationml/2006/main">
  <p:tag name="TABLE_ENDDRAG_ORIGIN_RECT" val="794*117"/>
  <p:tag name="TABLE_ENDDRAG_RECT" val="111*396*794*117"/>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4258</Words>
  <Application>WPS 演示</Application>
  <PresentationFormat>宽屏</PresentationFormat>
  <Paragraphs>208</Paragraphs>
  <Slides>23</Slides>
  <Notes>0</Notes>
  <HiddenSlides>0</HiddenSlides>
  <MMClips>0</MMClips>
  <ScaleCrop>false</ScaleCrop>
  <HeadingPairs>
    <vt:vector size="6" baseType="variant">
      <vt:variant>
        <vt:lpstr>已用的字体</vt:lpstr>
      </vt:variant>
      <vt:variant>
        <vt:i4>10</vt:i4>
      </vt:variant>
      <vt:variant>
        <vt:lpstr>主题</vt:lpstr>
      </vt:variant>
      <vt:variant>
        <vt:i4>9</vt:i4>
      </vt:variant>
      <vt:variant>
        <vt:lpstr>幻灯片标题</vt:lpstr>
      </vt:variant>
      <vt:variant>
        <vt:i4>23</vt:i4>
      </vt:variant>
    </vt:vector>
  </HeadingPairs>
  <TitlesOfParts>
    <vt:vector size="42" baseType="lpstr">
      <vt:lpstr>Arial</vt:lpstr>
      <vt:lpstr>宋体</vt:lpstr>
      <vt:lpstr>Wingdings</vt:lpstr>
      <vt:lpstr>OPPOSans H</vt:lpstr>
      <vt:lpstr>Wingdings</vt:lpstr>
      <vt:lpstr>等线</vt:lpstr>
      <vt:lpstr>微软雅黑</vt:lpstr>
      <vt:lpstr>Arial Unicode MS</vt:lpstr>
      <vt:lpstr>Calibri</vt:lpstr>
      <vt:lpstr>等线 Light</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寒雪</cp:lastModifiedBy>
  <cp:revision>41</cp:revision>
  <dcterms:created xsi:type="dcterms:W3CDTF">2025-08-11T15:21:00Z</dcterms:created>
  <dcterms:modified xsi:type="dcterms:W3CDTF">2025-09-11T09:16:44Z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FEFAEB4176544B8AA4F0D9196A52FD03_12</vt:lpwstr>
  </property>
  <property fmtid="{D5CDD505-2E9C-101B-9397-08002B2CF9AE}" pid="3" name="KSOProductBuildVer">
    <vt:lpwstr>2052-12.1.0.22529</vt:lpwstr>
  </property>
</Properties>
</file>