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</p:sldMasterIdLst>
  <p:notesMasterIdLst>
    <p:notesMasterId r:id="rId30"/>
  </p:notesMasterIdLst>
  <p:sldIdLst>
    <p:sldId id="256" r:id="rId8"/>
    <p:sldId id="257" r:id="rId9"/>
    <p:sldId id="282" r:id="rId10"/>
    <p:sldId id="260" r:id="rId11"/>
    <p:sldId id="261" r:id="rId12"/>
    <p:sldId id="259" r:id="rId13"/>
    <p:sldId id="283" r:id="rId14"/>
    <p:sldId id="263" r:id="rId15"/>
    <p:sldId id="264" r:id="rId16"/>
    <p:sldId id="265" r:id="rId17"/>
    <p:sldId id="284" r:id="rId18"/>
    <p:sldId id="267" r:id="rId19"/>
    <p:sldId id="268" r:id="rId20"/>
    <p:sldId id="285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6" r:id="rId29"/>
  </p:sldIdLst>
  <p:sldSz cx="12192000" cy="6858000"/>
  <p:notesSz cx="6858000" cy="9144000"/>
  <p:embeddedFontLst>
    <p:embeddedFont>
      <p:font typeface="Source Han Sans CN Bold Bold" panose="020B0800000000000000" charset="-122"/>
      <p:bold r:id="rId34"/>
    </p:embeddedFont>
    <p:embeddedFont>
      <p:font typeface="OPPOSans H" panose="00020600040101010101" charset="-122"/>
      <p:regular r:id="rId35"/>
    </p:embeddedFont>
    <p:embeddedFont>
      <p:font typeface="OPPOSans L" panose="00020600040101010101" charset="-122"/>
      <p:regular r:id="rId36"/>
    </p:embeddedFont>
    <p:embeddedFont>
      <p:font typeface="仿宋" panose="02010609060101010101" charset="-122"/>
      <p:regular r:id="rId37"/>
    </p:embeddedFont>
    <p:embeddedFont>
      <p:font typeface="OPPOSans R" panose="00020600040101010101" charset="-122"/>
      <p:regular r:id="rId38"/>
    </p:embeddedFont>
    <p:embeddedFont>
      <p:font typeface="Source Han Sans CN Normal" panose="020B0400000000000000" charset="-122"/>
      <p:regular r:id="rId39"/>
    </p:embeddedFont>
    <p:embeddedFont>
      <p:font typeface="等线" panose="02010600030101010101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tags" Target="tags/tag72.xml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.png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tags" Target="../tags/tag6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tags" Target="../tags/tag6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tags" Target="../tags/tag6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2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10" Type="http://schemas.openxmlformats.org/officeDocument/2006/relationships/tags" Target="../tags/tag43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 rot="5400000">
            <a:off x="3101402" y="1589417"/>
            <a:ext cx="540562" cy="937497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6172821"/>
            <a:ext cx="12192000" cy="67111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0" y="6250193"/>
            <a:ext cx="12192000" cy="60780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 flipH="1">
            <a:off x="189571" y="6554096"/>
            <a:ext cx="9761253" cy="0"/>
          </a:xfrm>
          <a:prstGeom prst="line">
            <a:avLst/>
          </a:prstGeom>
          <a:noFill/>
          <a:ln w="6350" cap="sq">
            <a:solidFill>
              <a:schemeClr val="tx1">
                <a:lumMod val="65000"/>
                <a:lumOff val="35000"/>
                <a:alpha val="20000"/>
              </a:schemeClr>
            </a:solidFill>
            <a:prstDash val="solid"/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640080" y="2123440"/>
            <a:ext cx="6773545" cy="19697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机器人手臂控制器：EMC</a:t>
            </a:r>
            <a:r>
              <a:rPr kumimoji="1" lang="zh-CN" altLang="en-US" sz="4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电磁兼</a:t>
            </a:r>
            <a:r>
              <a:rPr kumimoji="1" lang="zh-CN" altLang="en-US" sz="4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容</a:t>
            </a:r>
            <a:endParaRPr kumimoji="1" lang="zh-CN" altLang="en-US" sz="40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100000"/>
          </a:blip>
          <a:srcRect l="8522" r="8522"/>
          <a:stretch>
            <a:fillRect/>
          </a:stretch>
        </p:blipFill>
        <p:spPr>
          <a:xfrm rot="780000">
            <a:off x="7823860" y="1197010"/>
            <a:ext cx="3600400" cy="4275000"/>
          </a:xfrm>
          <a:custGeom>
            <a:avLst/>
            <a:gdLst/>
            <a:ahLst/>
            <a:cxnLst/>
            <a:rect l="l" t="t" r="r" b="b"/>
            <a:pathLst>
              <a:path w="3600400" h="4275000">
                <a:moveTo>
                  <a:pt x="230822" y="0"/>
                </a:moveTo>
                <a:lnTo>
                  <a:pt x="3369578" y="0"/>
                </a:lnTo>
                <a:cubicBezTo>
                  <a:pt x="3497057" y="0"/>
                  <a:pt x="3600400" y="103343"/>
                  <a:pt x="3600400" y="230822"/>
                </a:cubicBezTo>
                <a:lnTo>
                  <a:pt x="3600400" y="4044178"/>
                </a:lnTo>
                <a:cubicBezTo>
                  <a:pt x="3600400" y="4171657"/>
                  <a:pt x="3497057" y="4275000"/>
                  <a:pt x="3369578" y="4275000"/>
                </a:cubicBezTo>
                <a:lnTo>
                  <a:pt x="230822" y="4275000"/>
                </a:lnTo>
                <a:cubicBezTo>
                  <a:pt x="103343" y="4275000"/>
                  <a:pt x="0" y="4171657"/>
                  <a:pt x="0" y="4044178"/>
                </a:cubicBezTo>
                <a:lnTo>
                  <a:pt x="0" y="230822"/>
                </a:lnTo>
                <a:cubicBezTo>
                  <a:pt x="0" y="103343"/>
                  <a:pt x="103343" y="0"/>
                  <a:pt x="23082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图片 4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48640"/>
            <a:ext cx="2150110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767080" y="1484630"/>
            <a:ext cx="10532745" cy="50368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kumimoji="1" lang="en-US" altLang="zh-CN" sz="2000" b="1">
                <a:ln w="12700">
                  <a:noFill/>
                </a:ln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屏蔽  </a:t>
            </a: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常见的抗干扰措施，通过使用金属屏蔽材料将设备或电路包围起来，能够有效阻止外部电磁干扰进入，同时防止内部电磁干扰泄漏出去;例如，在工业电缆中，通常会使用金属屏蔽层来保护电缆内部的信号传输不受外界干扰</a:t>
            </a:r>
            <a:endParaRPr kumimoji="1" lang="en-US" altLang="zh-CN" sz="1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 sz="2000" b="1">
                <a:ln w="12700">
                  <a:noFill/>
                </a:ln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接地  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可以将设备上的电磁干扰电流引入大地，从而降低设备的电磁干扰水平;在工业自动化系统中，会根据设备特点和电磁环境选择单点接地、多点接地等不同的接地方式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 sz="2000" b="1">
                <a:ln w="12700">
                  <a:noFill/>
                </a:ln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合理布局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在工业自动化设备的设计和安装过程中，能减少电磁干扰的产生和传播。比如将强电设备和弱电设备分开布置，避免强电设备对弱电设备产生干扰；合理规划电缆的走向，避免电缆之间的相互干扰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 sz="2000" b="1">
                <a:ln w="12700">
                  <a:noFill/>
                </a:ln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滤波  </a:t>
            </a: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去除电路中的高频干扰信号，在电源电路中，常使用电源滤波器来抑制电源线上的电磁干扰，保证设备获得稳定、纯净的电源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5663851" y="620737"/>
            <a:ext cx="3600000" cy="14639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EMC抗干扰设计方法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0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12" name="图片 11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 rot="5400000">
            <a:off x="3101402" y="1589417"/>
            <a:ext cx="540562" cy="937497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6172821"/>
            <a:ext cx="12192000" cy="67111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0" y="6250193"/>
            <a:ext cx="12192000" cy="60780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 flipH="1">
            <a:off x="189571" y="6554096"/>
            <a:ext cx="9761253" cy="0"/>
          </a:xfrm>
          <a:prstGeom prst="line">
            <a:avLst/>
          </a:prstGeom>
          <a:noFill/>
          <a:ln w="6350" cap="sq">
            <a:solidFill>
              <a:schemeClr val="tx1">
                <a:lumMod val="65000"/>
                <a:lumOff val="35000"/>
                <a:alpha val="20000"/>
              </a:schemeClr>
            </a:solidFill>
            <a:prstDash val="solid"/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640080" y="2123440"/>
            <a:ext cx="10884535" cy="19697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4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三、机器人手臂控制器常见问题与行业痛点洞察</a:t>
            </a:r>
            <a:endParaRPr kumimoji="1" lang="en-US" altLang="zh-CN" sz="40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pic>
        <p:nvPicPr>
          <p:cNvPr id="5" name="图片 4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548640"/>
            <a:ext cx="2150110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25855" y="1270635"/>
            <a:ext cx="7176135" cy="1559560"/>
          </a:xfrm>
          <a:prstGeom prst="roundRect">
            <a:avLst>
              <a:gd name="adj" fmla="val 1455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sx="102000" sy="102000" algn="ctr" rotWithShape="0">
              <a:schemeClr val="accent1">
                <a:alpha val="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549400" y="1758950"/>
            <a:ext cx="6752590" cy="10045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机器人手臂控制器的</a:t>
            </a:r>
            <a:r>
              <a:rPr kumimoji="1" lang="en-US" altLang="zh-CN" sz="2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核心部件</a:t>
            </a: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和</a:t>
            </a:r>
            <a:r>
              <a:rPr kumimoji="1" lang="en-US" altLang="zh-CN" sz="2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关键技术</a:t>
            </a: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仍存在短缺问题，高性能伺服电机、减速器、控制器等技术壁垒高，突破难度大，限制了机器人整体性能的提升</a:t>
            </a:r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549400" y="1342390"/>
            <a:ext cx="763905" cy="505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5909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125855" y="3143885"/>
            <a:ext cx="7146925" cy="2327910"/>
          </a:xfrm>
          <a:prstGeom prst="roundRect">
            <a:avLst>
              <a:gd name="adj" fmla="val 1455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sx="102000" sy="102000" algn="ctr" rotWithShape="0">
              <a:schemeClr val="accent1">
                <a:alpha val="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703705" y="3575685"/>
            <a:ext cx="6612890" cy="9683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智能化、感知能力和适应性仍有待提高</a:t>
            </a:r>
            <a:r>
              <a:rPr kumimoji="1" lang="zh-CN" altLang="en-US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，</a:t>
            </a: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在复杂多变的工作环境中，机器人手臂控制器难以快速、准确地感知环境变化并做出相应调整，无法满足日益增长的多样化应用需求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Normal" panose="020B04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549400" y="3096895"/>
            <a:ext cx="686435" cy="505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F9ED5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技术瓶颈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8070" y="2132965"/>
            <a:ext cx="3268980" cy="4457700"/>
          </a:xfrm>
          <a:prstGeom prst="rect">
            <a:avLst/>
          </a:prstGeom>
        </p:spPr>
      </p:pic>
      <p:pic>
        <p:nvPicPr>
          <p:cNvPr id="9" name="图片 8" descr="YIN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标题 1"/>
          <p:cNvCxnSpPr/>
          <p:nvPr>
            <p:custDataLst>
              <p:tags r:id="rId1"/>
            </p:custDataLst>
          </p:nvPr>
        </p:nvCxnSpPr>
        <p:spPr>
          <a:xfrm>
            <a:off x="552830" y="2158633"/>
            <a:ext cx="11160000" cy="0"/>
          </a:xfrm>
          <a:prstGeom prst="straightConnector1">
            <a:avLst/>
          </a:prstGeom>
          <a:noFill/>
          <a:ln w="19050" cap="sq">
            <a:solidFill>
              <a:schemeClr val="accent1"/>
            </a:solidFill>
            <a:miter/>
            <a:headEnd type="oval" w="med" len="med"/>
            <a:tailEnd type="oval" w="med" len="med"/>
          </a:ln>
        </p:spPr>
      </p:cxn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3769480">
            <a:off x="697230" y="1653215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954211" y="1698686"/>
            <a:ext cx="924436" cy="924436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rot="3769480">
            <a:off x="730539" y="2503293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rot="16932546">
            <a:off x="1894831" y="1705623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395206" y="2825665"/>
            <a:ext cx="4500000" cy="2422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目前机器人行业市场竞争激烈，同质化现象严重，许多企业为了争夺市场份额，大打价格战，导致整个行业利润空间被大幅压缩，企业缺乏足够的资金投入研发和创新，不利于行业的健康发展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067277" y="1901229"/>
            <a:ext cx="698304" cy="519351"/>
          </a:xfrm>
          <a:prstGeom prst="ellipse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rot="3769480">
            <a:off x="6328145" y="1653215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585126" y="1698686"/>
            <a:ext cx="924436" cy="924436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 rot="3769480">
            <a:off x="6361454" y="2503293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rot="16932546">
            <a:off x="7525747" y="1705623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7026122" y="2825665"/>
            <a:ext cx="4500000" cy="2422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机器人企业在市场开拓方面面临诸多困难，一方面，对市场需求的了解不够深入，产品与市场实际需求存在一定偏差；另一方面，缺乏有效的营销策略，难以打开新的市场和客户群体，限制了企业的发展规模和速度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698193" y="1901229"/>
            <a:ext cx="698304" cy="519351"/>
          </a:xfrm>
          <a:prstGeom prst="ellipse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市场困境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2" name="图片 1" descr="YIN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 rot="5400000">
            <a:off x="3101402" y="1589417"/>
            <a:ext cx="540562" cy="937497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6172821"/>
            <a:ext cx="12192000" cy="67111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0" y="6250193"/>
            <a:ext cx="12192000" cy="60780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 flipH="1">
            <a:off x="189571" y="6554096"/>
            <a:ext cx="9761253" cy="0"/>
          </a:xfrm>
          <a:prstGeom prst="line">
            <a:avLst/>
          </a:prstGeom>
          <a:noFill/>
          <a:ln w="6350" cap="sq">
            <a:solidFill>
              <a:schemeClr val="tx1">
                <a:lumMod val="65000"/>
                <a:lumOff val="35000"/>
                <a:alpha val="20000"/>
              </a:schemeClr>
            </a:solidFill>
            <a:prstDash val="solid"/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640080" y="2123440"/>
            <a:ext cx="10884535" cy="19697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四、为机器人手臂控制器赋能</a:t>
            </a:r>
            <a:endParaRPr kumimoji="1" lang="en-US" altLang="zh-CN" sz="40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pic>
        <p:nvPicPr>
          <p:cNvPr id="5" name="图片 4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548640"/>
            <a:ext cx="2150110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914400" y="1462405"/>
            <a:ext cx="10253980" cy="13468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800"/>
              <a:t>针对机器人手臂控制器的风扇模块，采用高效散热设计理念，选用高性能的风扇组件，确保在机器人手臂控制器运行过程中能够快速、有效地散发热量</a:t>
            </a:r>
            <a:endParaRPr kumimoji="1" lang="zh-CN" altLang="en-US" sz="180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800">
                <a:sym typeface="+mn-ea"/>
              </a:rPr>
              <a:t>通过优化风扇的转速控制算法，实现根据控制器的温度实时调节风扇转速，既能保证良好的散热效果，又能降低风扇运行产生的噪音和能耗，提高系统的稳定性和可靠性;音特电子能够提供SS14 /SOD123，HL8050</a:t>
            </a:r>
            <a:endParaRPr kumimoji="1" lang="zh-CN" altLang="en-US" sz="1800">
              <a:sym typeface="+mn-ea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94297" y="1568727"/>
            <a:ext cx="45719" cy="82461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1568727"/>
            <a:ext cx="113512" cy="11351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风扇模块解决方案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8110" y="3573145"/>
            <a:ext cx="6010275" cy="2626995"/>
          </a:xfrm>
          <a:prstGeom prst="rect">
            <a:avLst/>
          </a:prstGeom>
        </p:spPr>
      </p:pic>
      <p:pic>
        <p:nvPicPr>
          <p:cNvPr id="2" name="图片 1" descr="Y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1127125" y="1412875"/>
            <a:ext cx="9571355" cy="8070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800"/>
              <a:t>在LED显示模块方面，提供高亮度、高对比度的LED显示屏，能够清晰地展示机器人手臂控制器的各种运行状态信息，如工作模式、故障报警等,</a:t>
            </a:r>
            <a:r>
              <a:rPr kumimoji="1" lang="zh-CN" altLang="en-US" sz="1800">
                <a:sym typeface="+mn-ea"/>
              </a:rPr>
              <a:t>确保LED显示屏的显示效果稳定，延长显示屏的使用寿命,音特电子能够提供</a:t>
            </a:r>
            <a:r>
              <a:rPr kumimoji="1" lang="en-US" altLang="zh-CN" sz="1800">
                <a:sym typeface="+mn-ea"/>
              </a:rPr>
              <a:t> SS14 </a:t>
            </a:r>
            <a:r>
              <a:rPr kumimoji="1" lang="zh-CN" altLang="en-US" sz="1800">
                <a:sym typeface="+mn-ea"/>
              </a:rPr>
              <a:t>、</a:t>
            </a:r>
            <a:r>
              <a:rPr kumimoji="1" lang="en-US" altLang="zh-CN" sz="1800">
                <a:sym typeface="+mn-ea"/>
              </a:rPr>
              <a:t>HL8050</a:t>
            </a:r>
            <a:endParaRPr kumimoji="1" lang="en-US" altLang="zh-CN" sz="1800"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LED显示模块解决方案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05" y="3141345"/>
            <a:ext cx="5996940" cy="2597150"/>
          </a:xfrm>
          <a:prstGeom prst="rect">
            <a:avLst/>
          </a:prstGeom>
        </p:spPr>
      </p:pic>
      <p:pic>
        <p:nvPicPr>
          <p:cNvPr id="12" name="图片 1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 rot="10800000" flipV="1">
            <a:off x="492345" y="1628857"/>
            <a:ext cx="2496107" cy="21518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2"/>
            </p:custDataLst>
          </p:nvPr>
        </p:nvSpPr>
        <p:spPr>
          <a:xfrm>
            <a:off x="3503930" y="1701165"/>
            <a:ext cx="7600315" cy="1837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800"/>
              <a:t>对于BEEP蜂鸣器模块，使其在机器人手臂控制器出现异常情况时，能够及时、准确地发出警报声，引起操作人员的注意，</a:t>
            </a:r>
            <a:r>
              <a:rPr kumimoji="1" lang="zh-CN" altLang="en-US" sz="1800">
                <a:sym typeface="+mn-ea"/>
              </a:rPr>
              <a:t>为操作人员提供明确的故障提示，便于及时采取相应的处理措施；音特电子能够提供SS14/SOD-</a:t>
            </a:r>
            <a:r>
              <a:rPr kumimoji="1" lang="en-US" altLang="zh-CN" sz="1800">
                <a:sym typeface="+mn-ea"/>
              </a:rPr>
              <a:t>323</a:t>
            </a:r>
            <a:r>
              <a:rPr kumimoji="1" lang="zh-CN" altLang="en-US" sz="1800">
                <a:sym typeface="+mn-ea"/>
              </a:rPr>
              <a:t> ,HL8050</a:t>
            </a:r>
            <a:endParaRPr kumimoji="1" lang="zh-CN" altLang="en-US" sz="1800">
              <a:sym typeface="+mn-ea"/>
            </a:endParaRPr>
          </a:p>
        </p:txBody>
      </p:sp>
      <p:sp>
        <p:nvSpPr>
          <p:cNvPr id="19" name="标题 1"/>
          <p:cNvSpPr txBox="1"/>
          <p:nvPr>
            <p:custDataLst>
              <p:tags r:id="rId3"/>
            </p:custDataLst>
          </p:nvPr>
        </p:nvSpPr>
        <p:spPr>
          <a:xfrm>
            <a:off x="1559692" y="2781209"/>
            <a:ext cx="553182" cy="52138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BEEP蜂鸣器模块解决方案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615" y="3379470"/>
            <a:ext cx="6126480" cy="2677795"/>
          </a:xfrm>
          <a:prstGeom prst="rect">
            <a:avLst/>
          </a:prstGeom>
        </p:spPr>
      </p:pic>
      <p:pic>
        <p:nvPicPr>
          <p:cNvPr id="12" name="图片 11" descr="YI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>
            <p:custDataLst>
              <p:tags r:id="rId1"/>
            </p:custDataLst>
          </p:nvPr>
        </p:nvSpPr>
        <p:spPr>
          <a:xfrm>
            <a:off x="695325" y="1412875"/>
            <a:ext cx="11033125" cy="591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800"/>
              <a:t>RS485通讯模块具备高抗干扰能力，采用先进的差分信号传输技术，有效减少信号传输过程中的干扰，确保数据传输的准确性和稳定性</a:t>
            </a:r>
            <a:endParaRPr kumimoji="1" lang="en-US" altLang="zh-CN" sz="1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/>
              <a:t> 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    CMZ2012-121T        </a:t>
            </a:r>
            <a:r>
              <a:rPr kumimoji="1" lang="zh-CN" altLang="en-US"/>
              <a:t>共模电感，提高</a:t>
            </a:r>
            <a:r>
              <a:rPr kumimoji="1" lang="en-US" altLang="zh-CN"/>
              <a:t>EMI</a:t>
            </a:r>
            <a:r>
              <a:rPr kumimoji="1" lang="zh-CN" altLang="en-US"/>
              <a:t>性</a:t>
            </a:r>
            <a:r>
              <a:rPr kumimoji="1" lang="zh-CN" altLang="en-US"/>
              <a:t>能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zh-CN" altLang="en-US"/>
              <a:t> </a:t>
            </a:r>
            <a:r>
              <a:rPr kumimoji="1" lang="en-US" altLang="zh-CN"/>
              <a:t>   PWR4018A221M      </a:t>
            </a:r>
            <a:r>
              <a:rPr kumimoji="1" lang="zh-CN" altLang="en-US"/>
              <a:t>提高电源的品质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    ESDSM712 </a:t>
            </a:r>
            <a:r>
              <a:rPr kumimoji="1" lang="zh-CN" altLang="en-US"/>
              <a:t>静电保护，确保安装拔插过程的静电</a:t>
            </a:r>
            <a:r>
              <a:rPr kumimoji="1" lang="zh-CN" altLang="en-US"/>
              <a:t>干扰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RS485通讯模块解决方案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3861435"/>
            <a:ext cx="10700385" cy="2291080"/>
          </a:xfrm>
          <a:prstGeom prst="rect">
            <a:avLst/>
          </a:prstGeom>
        </p:spPr>
      </p:pic>
      <p:pic>
        <p:nvPicPr>
          <p:cNvPr id="12" name="图片 1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>
            <a:off x="992505" y="1052830"/>
            <a:ext cx="10533380" cy="195834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CAN总线控制模块采用高速稳定的CAN总线技术，具有出色的抗干扰性能和可靠性。音特电子对该模块进行了深度优化，提高了数据处理能力和传输效率，</a:t>
            </a:r>
            <a:r>
              <a:rPr kumimoji="1" lang="zh-CN" altLang="en-US" sz="1600">
                <a:sym typeface="+mn-ea"/>
              </a:rPr>
              <a:t>支持多节点通信，可方便地实现机器人手臂控制器与多个设备之间的分布式控制，为构建复杂的机器人控制系统提供有力支持，确保系统的高效运行</a:t>
            </a:r>
            <a:endParaRPr kumimoji="1" lang="zh-CN" altLang="en-US" sz="1600">
              <a:sym typeface="+mn-ea"/>
            </a:endParaRPr>
          </a:p>
          <a:p>
            <a:pPr algn="l">
              <a:lnSpc>
                <a:spcPct val="150000"/>
              </a:lnSpc>
            </a:pPr>
            <a:endParaRPr kumimoji="1" lang="zh-CN" altLang="en-US" sz="16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/>
              <a:t>CMZ3225A-101T or CMZ4532A-101T   </a:t>
            </a:r>
            <a:r>
              <a:rPr kumimoji="1" lang="zh-CN" altLang="en-US" sz="1600"/>
              <a:t>共模电感，提高</a:t>
            </a:r>
            <a:r>
              <a:rPr kumimoji="1" lang="en-US" altLang="zh-CN" sz="1600"/>
              <a:t>EMI</a:t>
            </a:r>
            <a:r>
              <a:rPr kumimoji="1" lang="zh-CN" altLang="en-US" sz="1600"/>
              <a:t>性能</a:t>
            </a:r>
            <a:endParaRPr kumimoji="1" lang="zh-CN" altLang="en-US" sz="1600"/>
          </a:p>
          <a:p>
            <a:pPr algn="l">
              <a:lnSpc>
                <a:spcPct val="150000"/>
              </a:lnSpc>
            </a:pPr>
            <a:r>
              <a:rPr kumimoji="1" lang="en-US" altLang="zh-CN" sz="1600"/>
              <a:t>ESD24VAPB   SOT-23                             CAN</a:t>
            </a:r>
            <a:r>
              <a:rPr kumimoji="1" lang="zh-CN" altLang="en-US" sz="1600"/>
              <a:t>静电保护器</a:t>
            </a:r>
            <a:endParaRPr kumimoji="1" lang="zh-CN" altLang="en-US" sz="1600"/>
          </a:p>
          <a:p>
            <a:pPr algn="l">
              <a:lnSpc>
                <a:spcPct val="150000"/>
              </a:lnSpc>
            </a:pPr>
            <a:r>
              <a:rPr kumimoji="1" lang="en-US" altLang="zh-CN" sz="1600"/>
              <a:t>PWR4018A221M                                     </a:t>
            </a:r>
            <a:r>
              <a:rPr kumimoji="1" lang="zh-CN" altLang="en-US" sz="1600"/>
              <a:t>静化电源供电纹波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CAN总线控制模块解决方案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" y="3860165"/>
            <a:ext cx="9494520" cy="2560320"/>
          </a:xfrm>
          <a:prstGeom prst="rect">
            <a:avLst/>
          </a:prstGeom>
        </p:spPr>
      </p:pic>
      <p:pic>
        <p:nvPicPr>
          <p:cNvPr id="12" name="图片 1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2000"/>
                </a:schemeClr>
              </a:gs>
            </a:gsLst>
            <a:lin ang="8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44067" y="676084"/>
            <a:ext cx="2031325" cy="144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05909B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OPPOSans H" panose="00020600040101010101" charset="-122"/>
              </a:rPr>
              <a:t>目录</a:t>
            </a:r>
            <a:endParaRPr kumimoji="1" lang="zh-CN" altLang="en-US" sz="6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3065616" y="1176679"/>
            <a:ext cx="2569934" cy="841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5909B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OPPOSans L" panose="00020600040101010101" charset="-122"/>
              </a:rPr>
              <a:t>CONTENT</a:t>
            </a:r>
            <a:endParaRPr kumimoji="1" lang="en-US" altLang="zh-CN" sz="3200">
              <a:ln w="12700">
                <a:noFill/>
              </a:ln>
              <a:solidFill>
                <a:srgbClr val="05909B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OPPOSans L" panose="00020600040101010101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4969510" y="1540510"/>
            <a:ext cx="101600" cy="254635"/>
          </a:xfrm>
          <a:custGeom>
            <a:avLst/>
            <a:gdLst>
              <a:gd name="connsiteX0" fmla="*/ 21515 w 184713"/>
              <a:gd name="connsiteY0" fmla="*/ 325473 h 325472"/>
              <a:gd name="connsiteX1" fmla="*/ 7235 w 184713"/>
              <a:gd name="connsiteY1" fmla="*/ 319353 h 325472"/>
              <a:gd name="connsiteX2" fmla="*/ 9275 w 184713"/>
              <a:gd name="connsiteY2" fmla="*/ 290793 h 325472"/>
              <a:gd name="connsiteX3" fmla="*/ 139834 w 184713"/>
              <a:gd name="connsiteY3" fmla="*/ 172474 h 325472"/>
              <a:gd name="connsiteX4" fmla="*/ 145954 w 184713"/>
              <a:gd name="connsiteY4" fmla="*/ 160234 h 325472"/>
              <a:gd name="connsiteX5" fmla="*/ 139834 w 184713"/>
              <a:gd name="connsiteY5" fmla="*/ 147994 h 325472"/>
              <a:gd name="connsiteX6" fmla="*/ 7235 w 184713"/>
              <a:gd name="connsiteY6" fmla="*/ 35794 h 325472"/>
              <a:gd name="connsiteX7" fmla="*/ 5195 w 184713"/>
              <a:gd name="connsiteY7" fmla="*/ 7235 h 325472"/>
              <a:gd name="connsiteX8" fmla="*/ 33754 w 184713"/>
              <a:gd name="connsiteY8" fmla="*/ 5195 h 325472"/>
              <a:gd name="connsiteX9" fmla="*/ 164314 w 184713"/>
              <a:gd name="connsiteY9" fmla="*/ 117394 h 325472"/>
              <a:gd name="connsiteX10" fmla="*/ 184714 w 184713"/>
              <a:gd name="connsiteY10" fmla="*/ 160234 h 325472"/>
              <a:gd name="connsiteX11" fmla="*/ 166354 w 184713"/>
              <a:gd name="connsiteY11" fmla="*/ 203074 h 325472"/>
              <a:gd name="connsiteX12" fmla="*/ 35794 w 184713"/>
              <a:gd name="connsiteY12" fmla="*/ 321393 h 325472"/>
              <a:gd name="connsiteX13" fmla="*/ 21515 w 184713"/>
              <a:gd name="connsiteY13" fmla="*/ 325473 h 325472"/>
            </a:gdLst>
            <a:ahLst/>
            <a:cxnLst/>
            <a:rect l="l" t="t" r="r" b="b"/>
            <a:pathLst>
              <a:path w="184713" h="325472">
                <a:moveTo>
                  <a:pt x="21515" y="325473"/>
                </a:moveTo>
                <a:cubicBezTo>
                  <a:pt x="15395" y="325473"/>
                  <a:pt x="11315" y="323433"/>
                  <a:pt x="7235" y="319353"/>
                </a:cubicBezTo>
                <a:cubicBezTo>
                  <a:pt x="-925" y="311193"/>
                  <a:pt x="1115" y="298953"/>
                  <a:pt x="9275" y="290793"/>
                </a:cubicBezTo>
                <a:lnTo>
                  <a:pt x="139834" y="172474"/>
                </a:lnTo>
                <a:cubicBezTo>
                  <a:pt x="143914" y="168394"/>
                  <a:pt x="145954" y="164314"/>
                  <a:pt x="145954" y="160234"/>
                </a:cubicBezTo>
                <a:cubicBezTo>
                  <a:pt x="145954" y="156154"/>
                  <a:pt x="143914" y="152074"/>
                  <a:pt x="139834" y="147994"/>
                </a:cubicBezTo>
                <a:lnTo>
                  <a:pt x="7235" y="35794"/>
                </a:lnTo>
                <a:cubicBezTo>
                  <a:pt x="-925" y="27635"/>
                  <a:pt x="-2965" y="15395"/>
                  <a:pt x="5195" y="7235"/>
                </a:cubicBezTo>
                <a:cubicBezTo>
                  <a:pt x="13355" y="-925"/>
                  <a:pt x="25595" y="-2965"/>
                  <a:pt x="33754" y="5195"/>
                </a:cubicBezTo>
                <a:lnTo>
                  <a:pt x="164314" y="117394"/>
                </a:lnTo>
                <a:cubicBezTo>
                  <a:pt x="176554" y="127594"/>
                  <a:pt x="184714" y="143914"/>
                  <a:pt x="184714" y="160234"/>
                </a:cubicBezTo>
                <a:cubicBezTo>
                  <a:pt x="184714" y="176554"/>
                  <a:pt x="178594" y="190834"/>
                  <a:pt x="166354" y="203074"/>
                </a:cubicBezTo>
                <a:lnTo>
                  <a:pt x="35794" y="321393"/>
                </a:lnTo>
                <a:cubicBezTo>
                  <a:pt x="31714" y="323433"/>
                  <a:pt x="25595" y="325473"/>
                  <a:pt x="21515" y="325473"/>
                </a:cubicBezTo>
                <a:close/>
              </a:path>
            </a:pathLst>
          </a:custGeom>
          <a:solidFill>
            <a:schemeClr val="accent1"/>
          </a:solidFill>
          <a:ln w="3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191125" y="1540510"/>
            <a:ext cx="119380" cy="260985"/>
          </a:xfrm>
          <a:custGeom>
            <a:avLst/>
            <a:gdLst>
              <a:gd name="connsiteX0" fmla="*/ 21515 w 184713"/>
              <a:gd name="connsiteY0" fmla="*/ 325473 h 325472"/>
              <a:gd name="connsiteX1" fmla="*/ 7235 w 184713"/>
              <a:gd name="connsiteY1" fmla="*/ 319353 h 325472"/>
              <a:gd name="connsiteX2" fmla="*/ 9275 w 184713"/>
              <a:gd name="connsiteY2" fmla="*/ 290793 h 325472"/>
              <a:gd name="connsiteX3" fmla="*/ 139834 w 184713"/>
              <a:gd name="connsiteY3" fmla="*/ 172474 h 325472"/>
              <a:gd name="connsiteX4" fmla="*/ 145954 w 184713"/>
              <a:gd name="connsiteY4" fmla="*/ 160234 h 325472"/>
              <a:gd name="connsiteX5" fmla="*/ 139834 w 184713"/>
              <a:gd name="connsiteY5" fmla="*/ 147994 h 325472"/>
              <a:gd name="connsiteX6" fmla="*/ 7235 w 184713"/>
              <a:gd name="connsiteY6" fmla="*/ 35794 h 325472"/>
              <a:gd name="connsiteX7" fmla="*/ 5195 w 184713"/>
              <a:gd name="connsiteY7" fmla="*/ 7235 h 325472"/>
              <a:gd name="connsiteX8" fmla="*/ 33754 w 184713"/>
              <a:gd name="connsiteY8" fmla="*/ 5195 h 325472"/>
              <a:gd name="connsiteX9" fmla="*/ 164314 w 184713"/>
              <a:gd name="connsiteY9" fmla="*/ 117394 h 325472"/>
              <a:gd name="connsiteX10" fmla="*/ 184714 w 184713"/>
              <a:gd name="connsiteY10" fmla="*/ 160234 h 325472"/>
              <a:gd name="connsiteX11" fmla="*/ 166354 w 184713"/>
              <a:gd name="connsiteY11" fmla="*/ 203074 h 325472"/>
              <a:gd name="connsiteX12" fmla="*/ 35794 w 184713"/>
              <a:gd name="connsiteY12" fmla="*/ 321393 h 325472"/>
              <a:gd name="connsiteX13" fmla="*/ 21515 w 184713"/>
              <a:gd name="connsiteY13" fmla="*/ 325473 h 325472"/>
            </a:gdLst>
            <a:ahLst/>
            <a:cxnLst/>
            <a:rect l="l" t="t" r="r" b="b"/>
            <a:pathLst>
              <a:path w="184713" h="325472">
                <a:moveTo>
                  <a:pt x="21515" y="325473"/>
                </a:moveTo>
                <a:cubicBezTo>
                  <a:pt x="15395" y="325473"/>
                  <a:pt x="11315" y="323433"/>
                  <a:pt x="7235" y="319353"/>
                </a:cubicBezTo>
                <a:cubicBezTo>
                  <a:pt x="-925" y="311193"/>
                  <a:pt x="1115" y="298953"/>
                  <a:pt x="9275" y="290793"/>
                </a:cubicBezTo>
                <a:lnTo>
                  <a:pt x="139834" y="172474"/>
                </a:lnTo>
                <a:cubicBezTo>
                  <a:pt x="143914" y="168394"/>
                  <a:pt x="145954" y="164314"/>
                  <a:pt x="145954" y="160234"/>
                </a:cubicBezTo>
                <a:cubicBezTo>
                  <a:pt x="145954" y="156154"/>
                  <a:pt x="143914" y="152074"/>
                  <a:pt x="139834" y="147994"/>
                </a:cubicBezTo>
                <a:lnTo>
                  <a:pt x="7235" y="35794"/>
                </a:lnTo>
                <a:cubicBezTo>
                  <a:pt x="-925" y="27635"/>
                  <a:pt x="-2965" y="15395"/>
                  <a:pt x="5195" y="7235"/>
                </a:cubicBezTo>
                <a:cubicBezTo>
                  <a:pt x="13355" y="-925"/>
                  <a:pt x="25595" y="-2965"/>
                  <a:pt x="33754" y="5195"/>
                </a:cubicBezTo>
                <a:lnTo>
                  <a:pt x="164314" y="117394"/>
                </a:lnTo>
                <a:cubicBezTo>
                  <a:pt x="176554" y="127594"/>
                  <a:pt x="184714" y="143914"/>
                  <a:pt x="184714" y="160234"/>
                </a:cubicBezTo>
                <a:cubicBezTo>
                  <a:pt x="184714" y="176554"/>
                  <a:pt x="178594" y="190834"/>
                  <a:pt x="166354" y="203074"/>
                </a:cubicBezTo>
                <a:lnTo>
                  <a:pt x="35794" y="321393"/>
                </a:lnTo>
                <a:cubicBezTo>
                  <a:pt x="31714" y="323433"/>
                  <a:pt x="25595" y="325473"/>
                  <a:pt x="21515" y="325473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3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396230" y="1542415"/>
            <a:ext cx="153670" cy="264795"/>
          </a:xfrm>
          <a:custGeom>
            <a:avLst/>
            <a:gdLst>
              <a:gd name="connsiteX0" fmla="*/ 21515 w 184713"/>
              <a:gd name="connsiteY0" fmla="*/ 325473 h 325472"/>
              <a:gd name="connsiteX1" fmla="*/ 7235 w 184713"/>
              <a:gd name="connsiteY1" fmla="*/ 319353 h 325472"/>
              <a:gd name="connsiteX2" fmla="*/ 9275 w 184713"/>
              <a:gd name="connsiteY2" fmla="*/ 290793 h 325472"/>
              <a:gd name="connsiteX3" fmla="*/ 139834 w 184713"/>
              <a:gd name="connsiteY3" fmla="*/ 172474 h 325472"/>
              <a:gd name="connsiteX4" fmla="*/ 145954 w 184713"/>
              <a:gd name="connsiteY4" fmla="*/ 160234 h 325472"/>
              <a:gd name="connsiteX5" fmla="*/ 139834 w 184713"/>
              <a:gd name="connsiteY5" fmla="*/ 147994 h 325472"/>
              <a:gd name="connsiteX6" fmla="*/ 7235 w 184713"/>
              <a:gd name="connsiteY6" fmla="*/ 35794 h 325472"/>
              <a:gd name="connsiteX7" fmla="*/ 5195 w 184713"/>
              <a:gd name="connsiteY7" fmla="*/ 7235 h 325472"/>
              <a:gd name="connsiteX8" fmla="*/ 33754 w 184713"/>
              <a:gd name="connsiteY8" fmla="*/ 5195 h 325472"/>
              <a:gd name="connsiteX9" fmla="*/ 164314 w 184713"/>
              <a:gd name="connsiteY9" fmla="*/ 117394 h 325472"/>
              <a:gd name="connsiteX10" fmla="*/ 184714 w 184713"/>
              <a:gd name="connsiteY10" fmla="*/ 160234 h 325472"/>
              <a:gd name="connsiteX11" fmla="*/ 166354 w 184713"/>
              <a:gd name="connsiteY11" fmla="*/ 203074 h 325472"/>
              <a:gd name="connsiteX12" fmla="*/ 35794 w 184713"/>
              <a:gd name="connsiteY12" fmla="*/ 321393 h 325472"/>
              <a:gd name="connsiteX13" fmla="*/ 21515 w 184713"/>
              <a:gd name="connsiteY13" fmla="*/ 325473 h 325472"/>
            </a:gdLst>
            <a:ahLst/>
            <a:cxnLst/>
            <a:rect l="l" t="t" r="r" b="b"/>
            <a:pathLst>
              <a:path w="184713" h="325472">
                <a:moveTo>
                  <a:pt x="21515" y="325473"/>
                </a:moveTo>
                <a:cubicBezTo>
                  <a:pt x="15395" y="325473"/>
                  <a:pt x="11315" y="323433"/>
                  <a:pt x="7235" y="319353"/>
                </a:cubicBezTo>
                <a:cubicBezTo>
                  <a:pt x="-925" y="311193"/>
                  <a:pt x="1115" y="298953"/>
                  <a:pt x="9275" y="290793"/>
                </a:cubicBezTo>
                <a:lnTo>
                  <a:pt x="139834" y="172474"/>
                </a:lnTo>
                <a:cubicBezTo>
                  <a:pt x="143914" y="168394"/>
                  <a:pt x="145954" y="164314"/>
                  <a:pt x="145954" y="160234"/>
                </a:cubicBezTo>
                <a:cubicBezTo>
                  <a:pt x="145954" y="156154"/>
                  <a:pt x="143914" y="152074"/>
                  <a:pt x="139834" y="147994"/>
                </a:cubicBezTo>
                <a:lnTo>
                  <a:pt x="7235" y="35794"/>
                </a:lnTo>
                <a:cubicBezTo>
                  <a:pt x="-925" y="27635"/>
                  <a:pt x="-2965" y="15395"/>
                  <a:pt x="5195" y="7235"/>
                </a:cubicBezTo>
                <a:cubicBezTo>
                  <a:pt x="13355" y="-925"/>
                  <a:pt x="25595" y="-2965"/>
                  <a:pt x="33754" y="5195"/>
                </a:cubicBezTo>
                <a:lnTo>
                  <a:pt x="164314" y="117394"/>
                </a:lnTo>
                <a:cubicBezTo>
                  <a:pt x="176554" y="127594"/>
                  <a:pt x="184714" y="143914"/>
                  <a:pt x="184714" y="160234"/>
                </a:cubicBezTo>
                <a:cubicBezTo>
                  <a:pt x="184714" y="176554"/>
                  <a:pt x="178594" y="190834"/>
                  <a:pt x="166354" y="203074"/>
                </a:cubicBezTo>
                <a:lnTo>
                  <a:pt x="35794" y="321393"/>
                </a:lnTo>
                <a:cubicBezTo>
                  <a:pt x="31714" y="323433"/>
                  <a:pt x="25595" y="325473"/>
                  <a:pt x="21515" y="32547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>
            <a:off x="6190069" y="2245983"/>
            <a:ext cx="5220000" cy="1620000"/>
          </a:xfrm>
          <a:prstGeom prst="round2DiagRect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2"/>
            </p:custDataLst>
          </p:nvPr>
        </p:nvSpPr>
        <p:spPr>
          <a:xfrm>
            <a:off x="6190069" y="4156353"/>
            <a:ext cx="5220000" cy="1620000"/>
          </a:xfrm>
          <a:prstGeom prst="round2DiagRect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781932" y="2245983"/>
            <a:ext cx="5220000" cy="1620000"/>
          </a:xfrm>
          <a:prstGeom prst="round2DiagRect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4"/>
            </p:custDataLst>
          </p:nvPr>
        </p:nvSpPr>
        <p:spPr>
          <a:xfrm>
            <a:off x="781932" y="4156353"/>
            <a:ext cx="5220000" cy="1620000"/>
          </a:xfrm>
          <a:prstGeom prst="round2DiagRect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5"/>
            </p:custDataLst>
          </p:nvPr>
        </p:nvSpPr>
        <p:spPr>
          <a:xfrm>
            <a:off x="6244300" y="2327630"/>
            <a:ext cx="1884659" cy="1456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6"/>
            </p:custDataLst>
          </p:nvPr>
        </p:nvSpPr>
        <p:spPr>
          <a:xfrm>
            <a:off x="7156450" y="2646680"/>
            <a:ext cx="4048125" cy="88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7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机器人手臂控制器EMC电磁兼容行业探秘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7"/>
            </p:custDataLst>
          </p:nvPr>
        </p:nvSpPr>
        <p:spPr>
          <a:xfrm>
            <a:off x="1847215" y="2348865"/>
            <a:ext cx="4010660" cy="7981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7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机器人手臂控制器行业标准剖析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8"/>
            </p:custDataLst>
          </p:nvPr>
        </p:nvSpPr>
        <p:spPr>
          <a:xfrm>
            <a:off x="900430" y="2327910"/>
            <a:ext cx="742315" cy="7226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OPPOSans R" panose="00020600040101010101" charset="-122"/>
              </a:rPr>
              <a:t>01</a:t>
            </a:r>
            <a:endParaRPr kumimoji="1" lang="en-US" altLang="zh-CN" sz="4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仿宋" panose="02010609060101010101" charset="-122"/>
              <a:ea typeface="仿宋" panose="02010609060101010101" charset="-122"/>
              <a:cs typeface="OPPOSans R" panose="00020600040101010101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9"/>
            </p:custDataLst>
          </p:nvPr>
        </p:nvSpPr>
        <p:spPr>
          <a:xfrm>
            <a:off x="7103745" y="4305300"/>
            <a:ext cx="3670300" cy="88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7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为机器人手臂控制器赋能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0"/>
            </p:custDataLst>
          </p:nvPr>
        </p:nvSpPr>
        <p:spPr>
          <a:xfrm>
            <a:off x="6219190" y="4237990"/>
            <a:ext cx="924560" cy="746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t"/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OPPOSans R" panose="00020600040101010101" charset="-122"/>
              </a:rPr>
              <a:t>04</a:t>
            </a:r>
            <a:endParaRPr kumimoji="1" lang="en-US" altLang="zh-CN" sz="4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仿宋" panose="02010609060101010101" charset="-122"/>
              <a:ea typeface="仿宋" panose="02010609060101010101" charset="-122"/>
              <a:cs typeface="OPPOSans R" panose="00020600040101010101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1"/>
            </p:custDataLst>
          </p:nvPr>
        </p:nvSpPr>
        <p:spPr>
          <a:xfrm>
            <a:off x="1775460" y="4437380"/>
            <a:ext cx="4026535" cy="88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17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机器人手臂控制器常见问题与行业痛点洞察</a:t>
            </a:r>
            <a:endParaRPr kumimoji="1" lang="en-US" altLang="zh-CN" sz="1795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 Bold" panose="020B0800000000000000" charset="-122"/>
              <a:ea typeface="Source Han Sans CN Bold Bold" panose="020B0800000000000000" charset="-122"/>
              <a:cs typeface="Source Han Sans CN Bold Bold" panose="020B08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12"/>
            </p:custDataLst>
          </p:nvPr>
        </p:nvSpPr>
        <p:spPr>
          <a:xfrm>
            <a:off x="849630" y="4237990"/>
            <a:ext cx="730250" cy="802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1498" tIns="50749" rIns="101498" bIns="50749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pic>
        <p:nvPicPr>
          <p:cNvPr id="12" name="图片 11" descr="YINT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4105" y="548640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 rot="3063981" flipV="1">
            <a:off x="3882402" y="761503"/>
            <a:ext cx="4054551" cy="2306247"/>
          </a:xfrm>
          <a:prstGeom prst="arc">
            <a:avLst>
              <a:gd name="adj1" fmla="val 12948693"/>
              <a:gd name="adj2" fmla="val 17159065"/>
            </a:avLst>
          </a:prstGeom>
          <a:noFill/>
          <a:ln w="12700" cap="sq">
            <a:gradFill>
              <a:gsLst>
                <a:gs pos="0">
                  <a:schemeClr val="bg1">
                    <a:alpha val="0"/>
                  </a:schemeClr>
                </a:gs>
                <a:gs pos="51000">
                  <a:schemeClr val="accent1">
                    <a:alpha val="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8536019" flipH="1" flipV="1">
            <a:off x="4255048" y="761503"/>
            <a:ext cx="4054551" cy="2306247"/>
          </a:xfrm>
          <a:prstGeom prst="arc">
            <a:avLst>
              <a:gd name="adj1" fmla="val 12948693"/>
              <a:gd name="adj2" fmla="val 17159065"/>
            </a:avLst>
          </a:prstGeom>
          <a:noFill/>
          <a:ln w="12700" cap="sq">
            <a:gradFill>
              <a:gsLst>
                <a:gs pos="0">
                  <a:schemeClr val="bg1">
                    <a:alpha val="0"/>
                  </a:schemeClr>
                </a:gs>
                <a:gs pos="51000">
                  <a:schemeClr val="accent1">
                    <a:alpha val="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95325" y="1196975"/>
            <a:ext cx="11326495" cy="18148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1600"/>
              <a:t>以太网通讯模块提供高速的网络连接，采用先进的网络芯片和优化的网络驱动程序，确保机器人手臂控制器能够快速、稳定地接入以太网，</a:t>
            </a:r>
            <a:r>
              <a:rPr kumimoji="1" lang="zh-CN" altLang="en-US" sz="1600">
                <a:sym typeface="+mn-ea"/>
              </a:rPr>
              <a:t>具备网络自适应功能，可自动识别网络环境并调整通信参数，实现与不同网络设备的无缝对接。同时，支持多种网络协议，满足不同应用场景下的数据传输需求很重</a:t>
            </a:r>
            <a:r>
              <a:rPr kumimoji="1" lang="zh-CN" altLang="en-US" sz="1600">
                <a:sym typeface="+mn-ea"/>
              </a:rPr>
              <a:t>要</a:t>
            </a:r>
            <a:endParaRPr kumimoji="1" lang="zh-CN" altLang="en-US" sz="1600">
              <a:sym typeface="+mn-ea"/>
            </a:endParaRPr>
          </a:p>
          <a:p>
            <a:pPr algn="l">
              <a:lnSpc>
                <a:spcPct val="150000"/>
              </a:lnSpc>
            </a:pPr>
            <a:endParaRPr kumimoji="1" lang="zh-CN" altLang="en-US" sz="1600"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以太网通讯模块解决方案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2853055"/>
            <a:ext cx="5806440" cy="31775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39470" y="2924493"/>
            <a:ext cx="5080000" cy="3415030"/>
          </a:xfrm>
          <a:prstGeom prst="rect">
            <a:avLst/>
          </a:prstGeom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GDT/SMD1812-091 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GDT/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3R090-8L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 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区别在于第二级防护，由于千兆网的传输速率更快，对寄生电容值得要求更高，一般推荐 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2pF 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以下，差分电 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压百兆千兆也有不同，故第二级保护使用的器件也和百兆网不同。音特推荐使用电容只有 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0.8pF 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 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ESDLC3V3D3B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，封装为 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SOD323,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或者使用音特电子专为千兆网络定制的 </a:t>
            </a:r>
            <a:r>
              <a:rPr lang="en-US" altLang="zh-CN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ESDSLVU2.8-4H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封装为 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SOP-8,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使用方 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法和百兆网上的 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ESDSLVU2.8-4 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一样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 descr="Y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95201" y="1413117"/>
            <a:ext cx="5070088" cy="178130"/>
          </a:xfrm>
          <a:prstGeom prst="roundRect">
            <a:avLst/>
          </a:pr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758190" y="1844675"/>
            <a:ext cx="10655935" cy="16440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600"/>
              <a:t>在MCU处理器模块方面，除了选用高性能、低功耗的MCU芯片，具备强大的数据处理能力和丰富的外设资源，能够快速响应各种控制指令，实现对机器人手臂的精确控制，对于MCU的电源供电电源也很关键</a:t>
            </a:r>
            <a:endParaRPr kumimoji="1" lang="zh-CN" altLang="en-US" sz="1600"/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600">
                <a:sym typeface="+mn-ea"/>
              </a:rPr>
              <a:t>音特电子提供 </a:t>
            </a:r>
            <a:endParaRPr kumimoji="1" lang="zh-CN" altLang="en-US" sz="1600"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600">
                <a:sym typeface="+mn-ea"/>
              </a:rPr>
              <a:t>PWR4018A221M      滤波电感</a:t>
            </a:r>
            <a:endParaRPr kumimoji="1" lang="zh-CN" altLang="en-US" sz="1600">
              <a:sym typeface="+mn-ea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MCU处理器模块解决方案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40" y="3488690"/>
            <a:ext cx="6132830" cy="3066415"/>
          </a:xfrm>
          <a:prstGeom prst="rect">
            <a:avLst/>
          </a:prstGeom>
        </p:spPr>
      </p:pic>
      <p:pic>
        <p:nvPicPr>
          <p:cNvPr id="2" name="图片 1" descr="YI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 rot="5400000">
            <a:off x="3101402" y="1589417"/>
            <a:ext cx="540562" cy="937497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6172821"/>
            <a:ext cx="12192000" cy="67111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0" y="6250193"/>
            <a:ext cx="12192000" cy="60780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 flipH="1">
            <a:off x="189571" y="6554096"/>
            <a:ext cx="9761253" cy="0"/>
          </a:xfrm>
          <a:prstGeom prst="line">
            <a:avLst/>
          </a:prstGeom>
          <a:noFill/>
          <a:ln w="6350" cap="sq">
            <a:solidFill>
              <a:schemeClr val="tx1">
                <a:lumMod val="65000"/>
                <a:lumOff val="35000"/>
                <a:alpha val="20000"/>
              </a:schemeClr>
            </a:solidFill>
            <a:prstDash val="solid"/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640080" y="2123440"/>
            <a:ext cx="10884535" cy="19697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3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致力</a:t>
            </a:r>
            <a:r>
              <a:rPr kumimoji="1" lang="zh-CN" altLang="en-US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成为全球</a:t>
            </a:r>
            <a:endParaRPr kumimoji="1" lang="zh-CN" altLang="en-US" sz="3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EMC</a:t>
            </a:r>
            <a:r>
              <a:rPr kumimoji="1" lang="zh-CN" altLang="en-US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电磁兼容技术方案及器件供应商</a:t>
            </a:r>
            <a:endParaRPr kumimoji="1" lang="zh-CN" altLang="en-US" sz="3975"/>
          </a:p>
          <a:p>
            <a:pPr algn="l">
              <a:lnSpc>
                <a:spcPct val="130000"/>
              </a:lnSpc>
            </a:pPr>
            <a:endParaRPr kumimoji="1" lang="zh-CN" altLang="en-US"/>
          </a:p>
          <a:p>
            <a:pPr algn="l">
              <a:lnSpc>
                <a:spcPct val="130000"/>
              </a:lnSpc>
            </a:pPr>
            <a:r>
              <a:rPr kumimoji="1" lang="en-US" altLang="zh-CN"/>
              <a:t>www.yint.com.cn</a:t>
            </a:r>
            <a:endParaRPr kumimoji="1" lang="en-US" altLang="zh-CN"/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100000"/>
          </a:blip>
          <a:srcRect l="8522" r="8522"/>
          <a:stretch>
            <a:fillRect/>
          </a:stretch>
        </p:blipFill>
        <p:spPr>
          <a:xfrm rot="780000">
            <a:off x="7823860" y="1197010"/>
            <a:ext cx="3600400" cy="4275000"/>
          </a:xfrm>
          <a:custGeom>
            <a:avLst/>
            <a:gdLst/>
            <a:ahLst/>
            <a:cxnLst/>
            <a:rect l="l" t="t" r="r" b="b"/>
            <a:pathLst>
              <a:path w="3600400" h="4275000">
                <a:moveTo>
                  <a:pt x="230822" y="0"/>
                </a:moveTo>
                <a:lnTo>
                  <a:pt x="3369578" y="0"/>
                </a:lnTo>
                <a:cubicBezTo>
                  <a:pt x="3497057" y="0"/>
                  <a:pt x="3600400" y="103343"/>
                  <a:pt x="3600400" y="230822"/>
                </a:cubicBezTo>
                <a:lnTo>
                  <a:pt x="3600400" y="4044178"/>
                </a:lnTo>
                <a:cubicBezTo>
                  <a:pt x="3600400" y="4171657"/>
                  <a:pt x="3497057" y="4275000"/>
                  <a:pt x="3369578" y="4275000"/>
                </a:cubicBezTo>
                <a:lnTo>
                  <a:pt x="230822" y="4275000"/>
                </a:lnTo>
                <a:cubicBezTo>
                  <a:pt x="103343" y="4275000"/>
                  <a:pt x="0" y="4171657"/>
                  <a:pt x="0" y="4044178"/>
                </a:cubicBezTo>
                <a:lnTo>
                  <a:pt x="0" y="230822"/>
                </a:lnTo>
                <a:cubicBezTo>
                  <a:pt x="0" y="103343"/>
                  <a:pt x="103343" y="0"/>
                  <a:pt x="23082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图片 4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48640"/>
            <a:ext cx="2150110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 rot="5400000">
            <a:off x="3101402" y="1589417"/>
            <a:ext cx="540562" cy="937497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6172821"/>
            <a:ext cx="12192000" cy="67111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0" y="6250193"/>
            <a:ext cx="12192000" cy="60780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 flipH="1">
            <a:off x="189571" y="6554096"/>
            <a:ext cx="9761253" cy="0"/>
          </a:xfrm>
          <a:prstGeom prst="line">
            <a:avLst/>
          </a:prstGeom>
          <a:noFill/>
          <a:ln w="6350" cap="sq">
            <a:solidFill>
              <a:schemeClr val="tx1">
                <a:lumMod val="65000"/>
                <a:lumOff val="35000"/>
                <a:alpha val="20000"/>
              </a:schemeClr>
            </a:solidFill>
            <a:prstDash val="solid"/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640080" y="2123440"/>
            <a:ext cx="8475980" cy="19697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一、机器人手臂控制器行业标准剖析</a:t>
            </a:r>
            <a:endParaRPr kumimoji="1" lang="en-US" altLang="zh-CN" sz="4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  <a:sym typeface="+mn-ea"/>
            </a:endParaRPr>
          </a:p>
        </p:txBody>
      </p:sp>
      <p:pic>
        <p:nvPicPr>
          <p:cNvPr id="5" name="图片 4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548640"/>
            <a:ext cx="2150110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8549235" y="2505003"/>
            <a:ext cx="2969330" cy="296932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199946" y="1197052"/>
            <a:ext cx="1277181" cy="127718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 l="750" r="750"/>
          <a:stretch>
            <a:fillRect/>
          </a:stretch>
        </p:blipFill>
        <p:spPr>
          <a:xfrm>
            <a:off x="8548900" y="2504667"/>
            <a:ext cx="2970000" cy="2970000"/>
          </a:xfrm>
          <a:custGeom>
            <a:avLst/>
            <a:gdLst/>
            <a:ahLst/>
            <a:cxnLst/>
            <a:rect l="l" t="t" r="r" b="b"/>
            <a:pathLst>
              <a:path w="2970000" h="2970000">
                <a:moveTo>
                  <a:pt x="1485000" y="0"/>
                </a:moveTo>
                <a:cubicBezTo>
                  <a:pt x="2305143" y="0"/>
                  <a:pt x="2970000" y="664857"/>
                  <a:pt x="2970000" y="1485000"/>
                </a:cubicBezTo>
                <a:cubicBezTo>
                  <a:pt x="2970000" y="2305143"/>
                  <a:pt x="2305143" y="2970000"/>
                  <a:pt x="1485000" y="2970000"/>
                </a:cubicBezTo>
                <a:cubicBezTo>
                  <a:pt x="664857" y="2970000"/>
                  <a:pt x="0" y="2305143"/>
                  <a:pt x="0" y="1485000"/>
                </a:cubicBezTo>
                <a:cubicBezTo>
                  <a:pt x="0" y="664857"/>
                  <a:pt x="664857" y="0"/>
                  <a:pt x="14850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alphaModFix amt="100000"/>
          </a:blip>
          <a:srcRect t="12500" b="12500"/>
          <a:stretch>
            <a:fillRect/>
          </a:stretch>
        </p:blipFill>
        <p:spPr>
          <a:xfrm>
            <a:off x="10200171" y="1197277"/>
            <a:ext cx="1278000" cy="1278000"/>
          </a:xfrm>
          <a:custGeom>
            <a:avLst/>
            <a:gdLst/>
            <a:ahLst/>
            <a:cxnLst/>
            <a:rect l="l" t="t" r="r" b="b"/>
            <a:pathLst>
              <a:path w="1278000" h="1278000">
                <a:moveTo>
                  <a:pt x="639000" y="0"/>
                </a:moveTo>
                <a:cubicBezTo>
                  <a:pt x="991910" y="0"/>
                  <a:pt x="1278000" y="286090"/>
                  <a:pt x="1278000" y="639000"/>
                </a:cubicBezTo>
                <a:cubicBezTo>
                  <a:pt x="1278000" y="991910"/>
                  <a:pt x="991910" y="1278000"/>
                  <a:pt x="639000" y="1278000"/>
                </a:cubicBezTo>
                <a:cubicBezTo>
                  <a:pt x="286090" y="1278000"/>
                  <a:pt x="0" y="991910"/>
                  <a:pt x="0" y="639000"/>
                </a:cubicBezTo>
                <a:cubicBezTo>
                  <a:pt x="0" y="286090"/>
                  <a:pt x="286090" y="0"/>
                  <a:pt x="6390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标题 1"/>
          <p:cNvSpPr txBox="1"/>
          <p:nvPr/>
        </p:nvSpPr>
        <p:spPr>
          <a:xfrm>
            <a:off x="622935" y="1628775"/>
            <a:ext cx="8164830" cy="4676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sym typeface="+mn-ea"/>
              </a:rPr>
              <a:t>GB/T 39004—2020</a:t>
            </a:r>
            <a:r>
              <a:rPr kumimoji="1" lang="zh-CN" altLang="en-US">
                <a:sym typeface="+mn-ea"/>
              </a:rPr>
              <a:t>《工业机器人电磁兼容设计规范》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GB</a:t>
            </a:r>
            <a:r>
              <a:rPr kumimoji="1" lang="en-US" altLang="zh-CN">
                <a:sym typeface="+mn-ea"/>
              </a:rPr>
              <a:t>/</a:t>
            </a:r>
            <a:r>
              <a:rPr kumimoji="1" lang="en-US" altLang="zh-CN"/>
              <a:t>T 37283-2019 </a:t>
            </a:r>
            <a:r>
              <a:rPr kumimoji="1" lang="zh-CN" altLang="en-US"/>
              <a:t>服务机器人</a:t>
            </a:r>
            <a:r>
              <a:rPr kumimoji="1" lang="en-US" altLang="zh-CN"/>
              <a:t> </a:t>
            </a:r>
            <a:r>
              <a:rPr kumimoji="1" lang="zh-CN" altLang="en-US"/>
              <a:t>电磁兼容</a:t>
            </a:r>
            <a:r>
              <a:rPr kumimoji="1" lang="en-US" altLang="zh-CN"/>
              <a:t> </a:t>
            </a:r>
            <a:r>
              <a:rPr kumimoji="1" lang="zh-CN" altLang="en-US"/>
              <a:t>通用标准</a:t>
            </a:r>
            <a:r>
              <a:rPr kumimoji="1" lang="en-US" altLang="zh-CN"/>
              <a:t> </a:t>
            </a:r>
            <a:r>
              <a:rPr kumimoji="1" lang="zh-CN" altLang="en-US"/>
              <a:t>抗扰度要求和限值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GB</a:t>
            </a:r>
            <a:r>
              <a:rPr kumimoji="1" lang="en-US" altLang="zh-CN">
                <a:sym typeface="+mn-ea"/>
              </a:rPr>
              <a:t>/</a:t>
            </a:r>
            <a:r>
              <a:rPr kumimoji="1" lang="en-US" altLang="zh-CN"/>
              <a:t>T 39785-2021 </a:t>
            </a:r>
            <a:r>
              <a:rPr kumimoji="1" lang="zh-CN" altLang="en-US"/>
              <a:t>服务机器人</a:t>
            </a:r>
            <a:r>
              <a:rPr kumimoji="1" lang="en-US" altLang="zh-CN"/>
              <a:t> </a:t>
            </a:r>
            <a:r>
              <a:rPr kumimoji="1" lang="zh-CN" altLang="en-US"/>
              <a:t>机械安全评估与测试方法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GB</a:t>
            </a:r>
            <a:r>
              <a:rPr kumimoji="1" lang="en-US" altLang="zh-CN">
                <a:sym typeface="+mn-ea"/>
              </a:rPr>
              <a:t>/</a:t>
            </a:r>
            <a:r>
              <a:rPr kumimoji="1" lang="en-US" altLang="zh-CN"/>
              <a:t>T 40014-2021 </a:t>
            </a:r>
            <a:r>
              <a:rPr kumimoji="1" lang="zh-CN" altLang="en-US"/>
              <a:t>双臂工业机器人</a:t>
            </a:r>
            <a:r>
              <a:rPr kumimoji="1" lang="en-US" altLang="zh-CN"/>
              <a:t> </a:t>
            </a:r>
            <a:r>
              <a:rPr kumimoji="1" lang="zh-CN" altLang="en-US"/>
              <a:t>性能及其试验方法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GB/T 40013-2021 </a:t>
            </a:r>
            <a:r>
              <a:rPr kumimoji="1" lang="zh-CN" altLang="en-US"/>
              <a:t>服务机器人</a:t>
            </a:r>
            <a:r>
              <a:rPr kumimoji="1" lang="en-US" altLang="zh-CN"/>
              <a:t> </a:t>
            </a:r>
            <a:r>
              <a:rPr kumimoji="1" lang="zh-CN" altLang="en-US"/>
              <a:t>电气安全要求及测试方法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GBZ 41046-2021 </a:t>
            </a:r>
            <a:r>
              <a:rPr kumimoji="1" lang="zh-CN" altLang="en-US"/>
              <a:t>上肢康复训练机器人</a:t>
            </a:r>
            <a:r>
              <a:rPr kumimoji="1" lang="en-US" altLang="zh-CN"/>
              <a:t> </a:t>
            </a:r>
            <a:r>
              <a:rPr kumimoji="1" lang="zh-CN" altLang="en-US"/>
              <a:t>要求和试验方法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TGDCKCJH 013-2020 </a:t>
            </a:r>
            <a:r>
              <a:rPr kumimoji="1" lang="zh-CN" altLang="en-US"/>
              <a:t>工业机器人伺服系统可靠性通用要求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TGDCKCJH 014-2020 </a:t>
            </a:r>
            <a:r>
              <a:rPr kumimoji="1" lang="zh-CN" altLang="en-US"/>
              <a:t>工业机器人伺服系统可靠性仿真试验规范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TGDCKCJH 015-2020 </a:t>
            </a:r>
            <a:r>
              <a:rPr kumimoji="1" lang="zh-CN" altLang="en-US"/>
              <a:t>工业机器人伺服系统可靠性强化试验方法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TGQDA 00005-2021 </a:t>
            </a:r>
            <a:r>
              <a:rPr kumimoji="1" lang="zh-CN" altLang="en-US"/>
              <a:t>机器人控制器加速试验与可靠性指标验证方法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TSSITS 301-2020 </a:t>
            </a:r>
            <a:r>
              <a:rPr kumimoji="1" lang="zh-CN" altLang="en-US"/>
              <a:t>工业应用移动机器人</a:t>
            </a:r>
            <a:r>
              <a:rPr kumimoji="1" lang="en-US" altLang="zh-CN"/>
              <a:t> </a:t>
            </a:r>
            <a:r>
              <a:rPr kumimoji="1" lang="zh-CN" altLang="en-US"/>
              <a:t>设计通则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endParaRPr kumimoji="1" lang="zh-CN" altLang="en-US"/>
          </a:p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技术要求标准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12" name="图片 1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2849336" y="2297110"/>
            <a:ext cx="1036232" cy="103623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939165" y="1124585"/>
            <a:ext cx="10334625" cy="49891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同样在T/ZXCH 0014- 2023标准中，规定了详细的试验方法和检验规则。通过这些标准的试验方法，可以准确测试机器人手臂控制器的各项性能，判断其是否符合技术要求；</a:t>
            </a:r>
            <a:r>
              <a:rPr kumimoji="1" lang="zh-CN" altLang="en-US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检验规则则明确了产品的合格判定准则，从原材料检验到成品检验，每一个环节都有严格的规范，保证进入市场的机器人手臂控制器质量可靠，为用户提供稳定、高效的使用体验</a:t>
            </a:r>
            <a:endParaRPr kumimoji="1" lang="zh-CN" altLang="en-US" sz="1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2. 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GB/T 37283-2019</a:t>
            </a:r>
            <a:r>
              <a:rPr kumimoji="1" lang="zh-CN" altLang="en-US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《服务机器人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电磁兼容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通用标准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zh-CN" altLang="en-US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抗扰度要求和限值》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B </a:t>
            </a:r>
            <a:r>
              <a:rPr kumimoji="1" lang="zh-CN" altLang="en-US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级：服务机器人正常工作时，其性能受到一定电磁干扰影响，但仍能满足基本功能要求</a:t>
            </a:r>
            <a:endParaRPr kumimoji="1" lang="zh-CN" altLang="en-US" sz="1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endParaRPr kumimoji="1" lang="zh-CN" altLang="en-US" sz="1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                               </a:t>
            </a:r>
            <a:endParaRPr kumimoji="1" lang="en-US" altLang="zh-CN" sz="1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     </a:t>
            </a:r>
            <a:r>
              <a:rPr kumimoji="1" lang="zh-CN" altLang="en-US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                              </a:t>
            </a:r>
            <a:endParaRPr kumimoji="1" lang="zh-CN" altLang="en-US" sz="1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试验方法与检验规则标准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3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487170" y="3068955"/>
          <a:ext cx="9319895" cy="3124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8415"/>
                <a:gridCol w="2087880"/>
                <a:gridCol w="2133600"/>
              </a:tblGrid>
              <a:tr h="42481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>
                          <a:cs typeface="+mn-ea"/>
                          <a:sym typeface="+mn-ea"/>
                        </a:rPr>
                        <a:t>试验名称</a:t>
                      </a:r>
                      <a:endParaRPr kumimoji="1" lang="zh-CN" altLang="en-US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中国标</a:t>
                      </a:r>
                      <a:r>
                        <a:rPr lang="zh-CN" altLang="en-US"/>
                        <a:t>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国际标</a:t>
                      </a:r>
                      <a:r>
                        <a:rPr lang="zh-CN" altLang="en-US"/>
                        <a:t>准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zh-CN" altLang="en-US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静电放电抗扰度试验</a:t>
                      </a:r>
                      <a:endParaRPr kumimoji="1" lang="zh-CN" altLang="en-US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GB/T 17626.2</a:t>
                      </a:r>
                      <a:endParaRPr kumimoji="1" lang="en-US" altLang="zh-CN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algn="l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800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</a:rPr>
                        <a:t>IEC61000-4-2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</a:tr>
              <a:tr h="393700"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zh-CN" altLang="en-US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射频电磁场辐射抗扰度试验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 GB/T 17626.3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 sz="1800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IEC61000-4-3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</a:tr>
              <a:tr h="393700"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zh-CN" altLang="en-US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电快速瞬变脉冲群抗扰度试验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GB/T 17626.4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 sz="1800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IEC61000-4-4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zh-CN" altLang="en-US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浪涌（冲击）抗扰度试验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GB/T 17626.5 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 sz="1800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IEC61000-4-5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</a:tr>
              <a:tr h="309880"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zh-CN" altLang="en-US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射频场感应的传导骚扰抗扰度试验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GB/T 17626.6 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 sz="1800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IEC61000-4-6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zh-CN" altLang="en-US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工频磁场抗扰度试验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GB/T 17626.8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 sz="1800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IEC61000-4-8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</a:tr>
              <a:tr h="449580"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zh-CN" altLang="en-US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电压暂降、短时中断和电压变化的抗扰度试验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marL="0" marR="0" algn="l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GB/T 17626.11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kumimoji="1" lang="en-US" altLang="zh-CN" sz="1800">
                          <a:ln w="12700">
                            <a:noFill/>
                          </a:ln>
                          <a:solidFill>
                            <a:srgbClr val="404040">
                              <a:alpha val="100000"/>
                            </a:srgbClr>
                          </a:solidFill>
                          <a:latin typeface="Source Han Sans CN Normal" panose="020B0400000000000000" charset="-122"/>
                          <a:ea typeface="Source Han Sans CN Normal" panose="020B0400000000000000" charset="-122"/>
                          <a:cs typeface="Source Han Sans CN Normal" panose="020B0400000000000000" charset="-122"/>
                          <a:sym typeface="+mn-ea"/>
                        </a:rPr>
                        <a:t>IEC61000-4-11</a:t>
                      </a:r>
                      <a:endParaRPr kumimoji="1" lang="en-US" altLang="zh-CN" sz="1800">
                        <a:ln w="12700">
                          <a:noFill/>
                        </a:ln>
                        <a:solidFill>
                          <a:srgbClr val="404040">
                            <a:alpha val="100000"/>
                          </a:srgbClr>
                        </a:solidFill>
                        <a:latin typeface="Source Han Sans CN Normal" panose="020B0400000000000000" charset="-122"/>
                        <a:ea typeface="Source Han Sans CN Normal" panose="020B0400000000000000" charset="-122"/>
                        <a:cs typeface="Source Han Sans CN Normal" panose="020B0400000000000000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 descr="YI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023606" y="1249680"/>
            <a:ext cx="2912154" cy="51216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2"/>
            </p:custDataLst>
          </p:nvPr>
        </p:nvSpPr>
        <p:spPr>
          <a:xfrm>
            <a:off x="768350" y="1506220"/>
            <a:ext cx="10768965" cy="1729740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1095614" y="1326000"/>
            <a:ext cx="2768138" cy="496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4"/>
            </p:custDataLst>
          </p:nvPr>
        </p:nvSpPr>
        <p:spPr>
          <a:xfrm>
            <a:off x="1298788" y="1405123"/>
            <a:ext cx="236179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ISO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5"/>
            </p:custDataLst>
          </p:nvPr>
        </p:nvSpPr>
        <p:spPr>
          <a:xfrm>
            <a:off x="768350" y="3716655"/>
            <a:ext cx="5945505" cy="1087120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ANSI/RIA R15.06-2012：《工业机器人和机器人系统 安全要求》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RIA TR R15.606-2016：美国协作机器人安全标准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6"/>
            </p:custDataLst>
          </p:nvPr>
        </p:nvSpPr>
        <p:spPr>
          <a:xfrm>
            <a:off x="847140" y="3284975"/>
            <a:ext cx="2873890" cy="496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7"/>
            </p:custDataLst>
          </p:nvPr>
        </p:nvSpPr>
        <p:spPr>
          <a:xfrm>
            <a:off x="1023439" y="3357113"/>
            <a:ext cx="2583522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美国标准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474345" y="250190"/>
            <a:ext cx="4785360" cy="5365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国际标准化组织（ISO）标准</a:t>
            </a:r>
            <a:endParaRPr kumimoji="1" lang="en-US" altLang="zh-CN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sp>
        <p:nvSpPr>
          <p:cNvPr id="2" name="文本框 1"/>
          <p:cNvSpPr txBox="1"/>
          <p:nvPr/>
        </p:nvSpPr>
        <p:spPr>
          <a:xfrm>
            <a:off x="1023620" y="1917065"/>
            <a:ext cx="1037082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ISO 10218-1:2011 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机器人与机器人装置 工业机器人的安全要求 第 </a:t>
            </a: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部分：机器人</a:t>
            </a: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endParaRPr lang="en-US" altLang="zh-CN" sz="1600" b="0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50000"/>
              </a:lnSpc>
            </a:pP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ISO 10218-2:2011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：《机器人与机器人装置</a:t>
            </a: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工业机器人的安全要求</a:t>
            </a: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2 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部分：机器人系统与集成》</a:t>
            </a:r>
            <a:endParaRPr lang="zh-CN" altLang="en-US" sz="1600" b="0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50000"/>
              </a:lnSpc>
            </a:pP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ISO/TS 15066:2016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：《机器人与机器人装置</a:t>
            </a:r>
            <a:r>
              <a:rPr lang="en-US" altLang="zh-CN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b="0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协作机器人》</a:t>
            </a:r>
            <a:endParaRPr lang="zh-CN" altLang="en-US" sz="1600" b="0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8"/>
            </p:custDataLst>
          </p:nvPr>
        </p:nvSpPr>
        <p:spPr>
          <a:xfrm>
            <a:off x="6779260" y="3710305"/>
            <a:ext cx="5130800" cy="1093470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EN ISO 10218-1:2011和EN ISO 10218-2:2011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EN 60204-1：《机械安全 机械电气设备 》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9"/>
            </p:custDataLst>
          </p:nvPr>
        </p:nvSpPr>
        <p:spPr>
          <a:xfrm>
            <a:off x="6858000" y="3278505"/>
            <a:ext cx="2669540" cy="496570"/>
          </a:xfrm>
          <a:prstGeom prst="roundRect">
            <a:avLst>
              <a:gd name="adj" fmla="val 50000"/>
            </a:avLst>
          </a:prstGeom>
          <a:gradFill>
            <a:gsLst>
              <a:gs pos="25000">
                <a:srgbClr val="FFAE41"/>
              </a:gs>
              <a:gs pos="75000">
                <a:srgbClr val="FFDC7A"/>
              </a:gs>
              <a:gs pos="0">
                <a:srgbClr val="FF6B2E"/>
              </a:gs>
              <a:gs pos="100000">
                <a:srgbClr val="FFF6B6"/>
              </a:gs>
            </a:gsLst>
            <a:lin ang="18900000" scaled="1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10"/>
            </p:custDataLst>
          </p:nvPr>
        </p:nvSpPr>
        <p:spPr>
          <a:xfrm>
            <a:off x="7320280" y="3340735"/>
            <a:ext cx="1330325" cy="33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kumimoji="1" lang="zh-CN" altLang="en-US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欧盟标准</a:t>
            </a:r>
            <a:endParaRPr kumimoji="1" lang="zh-CN" altLang="en-US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1"/>
            </p:custDataLst>
          </p:nvPr>
        </p:nvSpPr>
        <p:spPr>
          <a:xfrm>
            <a:off x="863600" y="5323205"/>
            <a:ext cx="5763895" cy="1319530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VDI 2057 Blatt 2-2002和VDI 2057 Blatt 2-2012：《人体暴露于机械振动 手臂振动》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DIN EN ISO 13849-1:2016：《机械安全 控制系统的安全相关部件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12"/>
            </p:custDataLst>
          </p:nvPr>
        </p:nvSpPr>
        <p:spPr>
          <a:xfrm>
            <a:off x="830630" y="4775320"/>
            <a:ext cx="2873890" cy="496800"/>
          </a:xfrm>
          <a:prstGeom prst="roundRect">
            <a:avLst>
              <a:gd name="adj" fmla="val 50000"/>
            </a:avLst>
          </a:prstGeom>
          <a:gradFill>
            <a:gsLst>
              <a:gs pos="25000">
                <a:srgbClr val="FF566A"/>
              </a:gs>
              <a:gs pos="75000">
                <a:srgbClr val="F6AABA"/>
              </a:gs>
              <a:gs pos="0">
                <a:srgbClr val="EB3A48"/>
              </a:gs>
              <a:gs pos="100000">
                <a:srgbClr val="FFCFD9"/>
              </a:gs>
            </a:gsLst>
            <a:lin ang="18900000" scaled="1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3"/>
            </p:custDataLst>
          </p:nvPr>
        </p:nvSpPr>
        <p:spPr>
          <a:xfrm>
            <a:off x="1294130" y="4847590"/>
            <a:ext cx="1824355" cy="33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kumimoji="1" lang="zh-CN" altLang="en-US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德国</a:t>
            </a:r>
            <a:endParaRPr kumimoji="1" lang="zh-CN" altLang="en-US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14"/>
            </p:custDataLst>
          </p:nvPr>
        </p:nvSpPr>
        <p:spPr>
          <a:xfrm>
            <a:off x="6731000" y="5306695"/>
            <a:ext cx="5178425" cy="1319530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日本机器人协会（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JARA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），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ISO 13482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是关于护理机器人安全性的国际标准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15"/>
            </p:custDataLst>
          </p:nvPr>
        </p:nvSpPr>
        <p:spPr>
          <a:xfrm>
            <a:off x="6697980" y="4758690"/>
            <a:ext cx="2581910" cy="496570"/>
          </a:xfrm>
          <a:prstGeom prst="roundRect">
            <a:avLst>
              <a:gd name="adj" fmla="val 50000"/>
            </a:avLst>
          </a:prstGeom>
          <a:gradFill>
            <a:gsLst>
              <a:gs pos="25000">
                <a:srgbClr val="FF566A"/>
              </a:gs>
              <a:gs pos="75000">
                <a:srgbClr val="F6AABA"/>
              </a:gs>
              <a:gs pos="0">
                <a:srgbClr val="EB3A48"/>
              </a:gs>
              <a:gs pos="100000">
                <a:srgbClr val="FFCFD9"/>
              </a:gs>
            </a:gsLst>
            <a:lin ang="18900000" scaled="1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16"/>
            </p:custDataLst>
          </p:nvPr>
        </p:nvSpPr>
        <p:spPr>
          <a:xfrm>
            <a:off x="7161530" y="4831080"/>
            <a:ext cx="1638935" cy="33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kumimoji="1" lang="zh-CN" altLang="en-US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日</a:t>
            </a:r>
            <a:r>
              <a:rPr kumimoji="1" lang="zh-CN" altLang="en-US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本</a:t>
            </a:r>
            <a:endParaRPr kumimoji="1" lang="zh-CN" altLang="en-US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</a:endParaRPr>
          </a:p>
        </p:txBody>
      </p:sp>
      <p:pic>
        <p:nvPicPr>
          <p:cNvPr id="12" name="图片 11" descr="YINT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 rot="5400000">
            <a:off x="3101402" y="1589417"/>
            <a:ext cx="540562" cy="937497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ahLst/>
            <a:cxnLst/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6172821"/>
            <a:ext cx="12192000" cy="67111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0" y="6250193"/>
            <a:ext cx="12192000" cy="60780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标题 1"/>
          <p:cNvCxnSpPr/>
          <p:nvPr/>
        </p:nvCxnSpPr>
        <p:spPr>
          <a:xfrm flipH="1">
            <a:off x="189571" y="6554096"/>
            <a:ext cx="9761253" cy="0"/>
          </a:xfrm>
          <a:prstGeom prst="line">
            <a:avLst/>
          </a:prstGeom>
          <a:noFill/>
          <a:ln w="6350" cap="sq">
            <a:solidFill>
              <a:schemeClr val="tx1">
                <a:lumMod val="65000"/>
                <a:lumOff val="35000"/>
                <a:alpha val="20000"/>
              </a:schemeClr>
            </a:solidFill>
            <a:prstDash val="solid"/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640080" y="2123440"/>
            <a:ext cx="10411460" cy="19697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二、机器人手臂控制器EMC电磁兼容</a:t>
            </a:r>
            <a:endParaRPr kumimoji="1" lang="en-US" altLang="zh-CN" sz="40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pic>
        <p:nvPicPr>
          <p:cNvPr id="5" name="图片 4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548640"/>
            <a:ext cx="2150110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>
            <p:custDataLst>
              <p:tags r:id="rId1"/>
            </p:custDataLst>
          </p:nvPr>
        </p:nvSpPr>
        <p:spPr>
          <a:xfrm>
            <a:off x="1775460" y="1484630"/>
            <a:ext cx="9041765" cy="20580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GB/T 39004—2020</a:t>
            </a: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《工业机器人电磁兼容设计规范》，该标准于中国机械工业联合会规定了工业机器人的示教器、控制柜、机器人本体、印制电路板（</a:t>
            </a:r>
            <a:r>
              <a:rPr kumimoji="1"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PCB</a:t>
            </a: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）的电磁兼容（</a:t>
            </a:r>
            <a:r>
              <a:rPr kumimoji="1"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</a:t>
            </a: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）设计要求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</a:t>
            </a: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证实方法：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电磁兼容性测试方法：规定了工业机器人电磁兼容性的测试方法和程序，包括测试环境、测试设备、测试项目和测试步骤等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设计过程记录：要求对工业机器人电磁兼容设计的过程进行记录，包括设计文档、测试报告、整改记录等，以便于追溯和验证设计的有效性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EMC测试的关键内容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1484630"/>
            <a:ext cx="1049655" cy="663575"/>
          </a:xfrm>
          <a:prstGeom prst="rect">
            <a:avLst/>
          </a:prstGeom>
        </p:spPr>
      </p:pic>
      <p:pic>
        <p:nvPicPr>
          <p:cNvPr id="12" name="图片 1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 rot="16200000">
            <a:off x="6617520" y="5415346"/>
            <a:ext cx="151716" cy="155911"/>
          </a:xfrm>
          <a:custGeom>
            <a:avLst/>
            <a:gdLst/>
            <a:ahLst/>
            <a:cxnLst/>
            <a:rect l="0" t="0" r="r" b="b"/>
            <a:pathLst>
              <a:path w="21519" h="21600" extrusionOk="0">
                <a:moveTo>
                  <a:pt x="10759" y="21600"/>
                </a:moveTo>
                <a:cubicBezTo>
                  <a:pt x="10540" y="21600"/>
                  <a:pt x="10329" y="21437"/>
                  <a:pt x="10174" y="21148"/>
                </a:cubicBezTo>
                <a:lnTo>
                  <a:pt x="242" y="2634"/>
                </a:lnTo>
                <a:cubicBezTo>
                  <a:pt x="-81" y="2031"/>
                  <a:pt x="-81" y="1054"/>
                  <a:pt x="242" y="452"/>
                </a:cubicBezTo>
                <a:cubicBezTo>
                  <a:pt x="398" y="163"/>
                  <a:pt x="608" y="0"/>
                  <a:pt x="827" y="0"/>
                </a:cubicBezTo>
                <a:lnTo>
                  <a:pt x="20691" y="0"/>
                </a:lnTo>
                <a:cubicBezTo>
                  <a:pt x="21149" y="0"/>
                  <a:pt x="21519" y="691"/>
                  <a:pt x="21519" y="1543"/>
                </a:cubicBezTo>
                <a:cubicBezTo>
                  <a:pt x="21519" y="1952"/>
                  <a:pt x="21432" y="2344"/>
                  <a:pt x="21277" y="2634"/>
                </a:cubicBezTo>
                <a:lnTo>
                  <a:pt x="11345" y="21148"/>
                </a:lnTo>
                <a:cubicBezTo>
                  <a:pt x="11189" y="21437"/>
                  <a:pt x="10979" y="21600"/>
                  <a:pt x="10759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45719" tIns="45719" rIns="45719" bIns="45719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942340" y="3789045"/>
            <a:ext cx="10253980" cy="1909445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w="38100" cap="sq">
            <a:noFill/>
            <a:miter/>
          </a:ln>
          <a:effectLst>
            <a:outerShdw blurRad="381000" dist="127000" dir="270000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982617" y="3717181"/>
            <a:ext cx="4848052" cy="171269"/>
          </a:xfrm>
          <a:custGeom>
            <a:avLst/>
            <a:gdLst/>
            <a:ahLst/>
            <a:cxnLst/>
            <a:rect l="0" t="0" r="r" b="b"/>
            <a:pathLst>
              <a:path w="21600" h="21598" extrusionOk="0">
                <a:moveTo>
                  <a:pt x="1730" y="0"/>
                </a:moveTo>
                <a:cubicBezTo>
                  <a:pt x="1220" y="0"/>
                  <a:pt x="914" y="-2"/>
                  <a:pt x="711" y="1259"/>
                </a:cubicBezTo>
                <a:cubicBezTo>
                  <a:pt x="417" y="2844"/>
                  <a:pt x="187" y="6279"/>
                  <a:pt x="80" y="10634"/>
                </a:cubicBezTo>
                <a:cubicBezTo>
                  <a:pt x="14" y="12980"/>
                  <a:pt x="3" y="16721"/>
                  <a:pt x="0" y="21598"/>
                </a:cubicBezTo>
                <a:lnTo>
                  <a:pt x="21600" y="21598"/>
                </a:lnTo>
                <a:cubicBezTo>
                  <a:pt x="21597" y="16721"/>
                  <a:pt x="21586" y="12980"/>
                  <a:pt x="21520" y="10634"/>
                </a:cubicBezTo>
                <a:cubicBezTo>
                  <a:pt x="21413" y="6279"/>
                  <a:pt x="21181" y="2844"/>
                  <a:pt x="20887" y="1259"/>
                </a:cubicBezTo>
                <a:cubicBezTo>
                  <a:pt x="20683" y="-2"/>
                  <a:pt x="20378" y="0"/>
                  <a:pt x="19868" y="0"/>
                </a:cubicBezTo>
                <a:lnTo>
                  <a:pt x="173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 rot="16200000">
            <a:off x="1377606" y="5415346"/>
            <a:ext cx="151717" cy="155911"/>
          </a:xfrm>
          <a:custGeom>
            <a:avLst/>
            <a:gdLst/>
            <a:ahLst/>
            <a:cxnLst/>
            <a:rect l="0" t="0" r="r" b="b"/>
            <a:pathLst>
              <a:path w="21519" h="21600" extrusionOk="0">
                <a:moveTo>
                  <a:pt x="10759" y="21600"/>
                </a:moveTo>
                <a:cubicBezTo>
                  <a:pt x="10540" y="21600"/>
                  <a:pt x="10329" y="21437"/>
                  <a:pt x="10174" y="21148"/>
                </a:cubicBezTo>
                <a:lnTo>
                  <a:pt x="242" y="2634"/>
                </a:lnTo>
                <a:cubicBezTo>
                  <a:pt x="-81" y="2031"/>
                  <a:pt x="-81" y="1054"/>
                  <a:pt x="242" y="452"/>
                </a:cubicBezTo>
                <a:cubicBezTo>
                  <a:pt x="398" y="163"/>
                  <a:pt x="608" y="0"/>
                  <a:pt x="827" y="0"/>
                </a:cubicBezTo>
                <a:lnTo>
                  <a:pt x="20691" y="0"/>
                </a:lnTo>
                <a:cubicBezTo>
                  <a:pt x="21149" y="0"/>
                  <a:pt x="21519" y="691"/>
                  <a:pt x="21519" y="1543"/>
                </a:cubicBezTo>
                <a:cubicBezTo>
                  <a:pt x="21519" y="1952"/>
                  <a:pt x="21432" y="2344"/>
                  <a:pt x="21277" y="2634"/>
                </a:cubicBezTo>
                <a:lnTo>
                  <a:pt x="11345" y="21148"/>
                </a:lnTo>
                <a:cubicBezTo>
                  <a:pt x="11189" y="21437"/>
                  <a:pt x="10979" y="21600"/>
                  <a:pt x="10759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45719" tIns="45719" rIns="45719" bIns="45719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1073150" y="1786255"/>
            <a:ext cx="10004425" cy="1397635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w="38100" cap="sq">
            <a:noFill/>
            <a:miter/>
          </a:ln>
          <a:effectLst>
            <a:outerShdw blurRad="381000" dist="127000" dir="270000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982722" y="1557038"/>
            <a:ext cx="4848052" cy="171269"/>
          </a:xfrm>
          <a:custGeom>
            <a:avLst/>
            <a:gdLst/>
            <a:ahLst/>
            <a:cxnLst/>
            <a:rect l="0" t="0" r="r" b="b"/>
            <a:pathLst>
              <a:path w="21600" h="21598" extrusionOk="0">
                <a:moveTo>
                  <a:pt x="1730" y="0"/>
                </a:moveTo>
                <a:cubicBezTo>
                  <a:pt x="1220" y="0"/>
                  <a:pt x="914" y="-2"/>
                  <a:pt x="711" y="1259"/>
                </a:cubicBezTo>
                <a:cubicBezTo>
                  <a:pt x="417" y="2844"/>
                  <a:pt x="187" y="6279"/>
                  <a:pt x="80" y="10634"/>
                </a:cubicBezTo>
                <a:cubicBezTo>
                  <a:pt x="14" y="12980"/>
                  <a:pt x="3" y="16721"/>
                  <a:pt x="0" y="21598"/>
                </a:cubicBezTo>
                <a:lnTo>
                  <a:pt x="21600" y="21598"/>
                </a:lnTo>
                <a:cubicBezTo>
                  <a:pt x="21597" y="16721"/>
                  <a:pt x="21586" y="12980"/>
                  <a:pt x="21520" y="10634"/>
                </a:cubicBezTo>
                <a:cubicBezTo>
                  <a:pt x="21413" y="6279"/>
                  <a:pt x="21181" y="2844"/>
                  <a:pt x="20887" y="1259"/>
                </a:cubicBezTo>
                <a:cubicBezTo>
                  <a:pt x="20683" y="-2"/>
                  <a:pt x="20378" y="0"/>
                  <a:pt x="19868" y="0"/>
                </a:cubicBezTo>
                <a:lnTo>
                  <a:pt x="173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1127125" y="1884680"/>
            <a:ext cx="9883775" cy="908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        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工业机器人在运行过程中会产生大量电磁干扰，同时自身也对外界电磁干扰敏感。如果电磁兼容性处理不当，不仅会影响机器人系统的稳定性和精确性，导致动作偏差、数据传输错误等问题，还可能干扰周围设备的正常工作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Normal" panose="020B04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983615" y="4008755"/>
            <a:ext cx="10055860" cy="10306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         </a:t>
            </a: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以汽车制造自动化生产线为例，控制机器人手臂的控制系统对电磁干扰非常敏感，一旦受到干扰，机器人手臂可能会出现动作偏差，影响汽车零部件的安装质量。因此，对机器人手臂控制器进行EMC设计与测试，是确保其在各种电磁环境下可靠运行的关键，对于保障工业生产的顺利进行具有重要意义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2420127" y="5323429"/>
            <a:ext cx="2139400" cy="3670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PART 01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7665227" y="5323429"/>
            <a:ext cx="2139400" cy="3670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PART 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7453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EMC设计与测试的重要性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47453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602850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731165" y="788896"/>
            <a:ext cx="115668" cy="125596"/>
          </a:xfrm>
          <a:prstGeom prst="flowChartInputOutpu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标题 1"/>
          <p:cNvCxnSpPr/>
          <p:nvPr/>
        </p:nvCxnSpPr>
        <p:spPr>
          <a:xfrm>
            <a:off x="920403" y="851694"/>
            <a:ext cx="5706640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1">
                    <a:alpha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pic>
        <p:nvPicPr>
          <p:cNvPr id="2" name="图片 1" descr="YIN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9960" y="476885"/>
            <a:ext cx="1598295" cy="3892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10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11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12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13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14.xml><?xml version="1.0" encoding="utf-8"?>
<p:tagLst xmlns:p="http://schemas.openxmlformats.org/presentationml/2006/main">
  <p:tag name="KSO_WM_DIAGRAM_VIRTUALLY_FRAME" val="{&quot;height&quot;:314.53440944881885,&quot;left&quot;:92.37937007874015,&quot;top&quot;:130.69078740157482,&quot;width&quot;:767.6693700787401}"/>
</p:tagLst>
</file>

<file path=ppt/tags/tag15.xml><?xml version="1.0" encoding="utf-8"?>
<p:tagLst xmlns:p="http://schemas.openxmlformats.org/presentationml/2006/main">
  <p:tag name="KSO_WM_DIAGRAM_VIRTUALLY_FRAME" val="{&quot;height&quot;:314.53440944881885,&quot;left&quot;:92.37937007874015,&quot;top&quot;:130.69078740157482,&quot;width&quot;:767.6693700787401}"/>
</p:tagLst>
</file>

<file path=ppt/tags/tag16.xml><?xml version="1.0" encoding="utf-8"?>
<p:tagLst xmlns:p="http://schemas.openxmlformats.org/presentationml/2006/main">
  <p:tag name="TABLE_ENDDRAG_ORIGIN_RECT" val="856*313"/>
  <p:tag name="TABLE_ENDDRAG_RECT" val="81*262*856*313"/>
</p:tagLst>
</file>

<file path=ppt/tags/tag17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18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19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20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1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2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3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4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5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6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7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8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29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3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30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31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32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33.xml><?xml version="1.0" encoding="utf-8"?>
<p:tagLst xmlns:p="http://schemas.openxmlformats.org/presentationml/2006/main">
  <p:tag name="KSO_WM_DIAGRAM_VIRTUALLY_FRAME" val="{&quot;height&quot;:329.9730708661417,&quot;left&quot;:52,&quot;top&quot;:121.01346456692913,&quot;width&quot;:855}"/>
</p:tagLst>
</file>

<file path=ppt/tags/tag34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35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36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37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38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39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4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40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41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42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43.xml><?xml version="1.0" encoding="utf-8"?>
<p:tagLst xmlns:p="http://schemas.openxmlformats.org/presentationml/2006/main">
  <p:tag name="KSO_WM_DIAGRAM_VIRTUALLY_FRAME" val="{&quot;height&quot;:391.72740157480314,&quot;left&quot;:71.77141732283462,&quot;top&quot;:122.60141732283464,&quot;width&quot;:809.8285826771654}"/>
</p:tagLst>
</file>

<file path=ppt/tags/tag44.xml><?xml version="1.0" encoding="utf-8"?>
<p:tagLst xmlns:p="http://schemas.openxmlformats.org/presentationml/2006/main">
  <p:tag name="KSO_WM_DIAGRAM_VIRTUALLY_FRAME" val="{&quot;height&quot;:287.25,&quot;left&quot;:17.5328346456693,&quot;top&quot;:139.6,&quot;width&quot;:865.0671653543308}"/>
</p:tagLst>
</file>

<file path=ppt/tags/tag45.xml><?xml version="1.0" encoding="utf-8"?>
<p:tagLst xmlns:p="http://schemas.openxmlformats.org/presentationml/2006/main">
  <p:tag name="KSO_WM_DIAGRAM_VIRTUALLY_FRAME" val="{&quot;height&quot;:287.25,&quot;left&quot;:17.5328346456693,&quot;top&quot;:139.6,&quot;width&quot;:865.0671653543308}"/>
</p:tagLst>
</file>

<file path=ppt/tags/tag46.xml><?xml version="1.0" encoding="utf-8"?>
<p:tagLst xmlns:p="http://schemas.openxmlformats.org/presentationml/2006/main">
  <p:tag name="KSO_WM_DIAGRAM_VIRTUALLY_FRAME" val="{&quot;height&quot;:287.25,&quot;left&quot;:17.5328346456693,&quot;top&quot;:139.6,&quot;width&quot;:865.0671653543308}"/>
</p:tagLst>
</file>

<file path=ppt/tags/tag47.xml><?xml version="1.0" encoding="utf-8"?>
<p:tagLst xmlns:p="http://schemas.openxmlformats.org/presentationml/2006/main">
  <p:tag name="KSO_WM_DIAGRAM_VIRTUALLY_FRAME" val="{&quot;height&quot;:287.25,&quot;left&quot;:17.5328346456693,&quot;top&quot;:139.6,&quot;width&quot;:865.0671653543308}"/>
</p:tagLst>
</file>

<file path=ppt/tags/tag48.xml><?xml version="1.0" encoding="utf-8"?>
<p:tagLst xmlns:p="http://schemas.openxmlformats.org/presentationml/2006/main">
  <p:tag name="KSO_WM_DIAGRAM_VIRTUALLY_FRAME" val="{&quot;height&quot;:287.25,&quot;left&quot;:17.5328346456693,&quot;top&quot;:139.6,&quot;width&quot;:865.0671653543308}"/>
</p:tagLst>
</file>

<file path=ppt/tags/tag49.xml><?xml version="1.0" encoding="utf-8"?>
<p:tagLst xmlns:p="http://schemas.openxmlformats.org/presentationml/2006/main">
  <p:tag name="KSO_WM_DIAGRAM_VIRTUALLY_FRAME" val="{&quot;height&quot;:287.25,&quot;left&quot;:17.5328346456693,&quot;top&quot;:139.6,&quot;width&quot;:865.0671653543308}"/>
</p:tagLst>
</file>

<file path=ppt/tags/tag5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50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1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2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3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4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5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6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7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8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59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6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60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61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62.xml><?xml version="1.0" encoding="utf-8"?>
<p:tagLst xmlns:p="http://schemas.openxmlformats.org/presentationml/2006/main">
  <p:tag name="KSO_WM_DIAGRAM_VIRTUALLY_FRAME" val="{&quot;height&quot;:288.5333253028378,&quot;left&quot;:43.52992125984252,&quot;top&quot;:124.71667469716223,&quot;width&quot;:878.7401574803149}"/>
</p:tagLst>
</file>

<file path=ppt/tags/tag63.xml><?xml version="1.0" encoding="utf-8"?>
<p:tagLst xmlns:p="http://schemas.openxmlformats.org/presentationml/2006/main">
  <p:tag name="KSO_WM_DIAGRAM_VIRTUALLY_FRAME" val="{&quot;height&quot;:440.2740157480315,&quot;left&quot;:100.11181102362202,&quot;top&quot;:153.95425196850394,&quot;width&quot;:586.2768503937008}"/>
</p:tagLst>
</file>

<file path=ppt/tags/tag64.xml><?xml version="1.0" encoding="utf-8"?>
<p:tagLst xmlns:p="http://schemas.openxmlformats.org/presentationml/2006/main">
  <p:tag name="KSO_WM_DIAGRAM_VIRTUALLY_FRAME" val="{&quot;height&quot;:350.1370078740157,&quot;left&quot;:45.01125984251969,&quot;top&quot;:109.55645669291339,&quot;width&quot;:863.1137007874015}"/>
</p:tagLst>
</file>

<file path=ppt/tags/tag65.xml><?xml version="1.0" encoding="utf-8"?>
<p:tagLst xmlns:p="http://schemas.openxmlformats.org/presentationml/2006/main">
  <p:tag name="KSO_WM_DIAGRAM_VIRTUALLY_FRAME" val="{&quot;height&quot;:350.1370078740157,&quot;left&quot;:45.01125984251969,&quot;top&quot;:109.55645669291339,&quot;width&quot;:863.1137007874015}"/>
</p:tagLst>
</file>

<file path=ppt/tags/tag66.xml><?xml version="1.0" encoding="utf-8"?>
<p:tagLst xmlns:p="http://schemas.openxmlformats.org/presentationml/2006/main">
  <p:tag name="KSO_WM_DIAGRAM_VIRTUALLY_FRAME" val="{&quot;height&quot;:350.1370078740157,&quot;left&quot;:45.01125984251969,&quot;top&quot;:109.55645669291339,&quot;width&quot;:863.1137007874015}"/>
</p:tagLst>
</file>

<file path=ppt/tags/tag67.xml><?xml version="1.0" encoding="utf-8"?>
<p:tagLst xmlns:p="http://schemas.openxmlformats.org/presentationml/2006/main">
  <p:tag name="KSO_WM_DIAGRAM_VIRTUALLY_FRAME" val="{&quot;height&quot;:367.8,&quot;left&quot;:52,&quot;top&quot;:115.2,&quot;width&quot;:868.75}"/>
</p:tagLst>
</file>

<file path=ppt/tags/tag68.xml><?xml version="1.0" encoding="utf-8"?>
<p:tagLst xmlns:p="http://schemas.openxmlformats.org/presentationml/2006/main">
  <p:tag name="KSO_WM_DIAGRAM_VIRTUALLY_FRAME" val="{&quot;height&quot;:336.608031496063,&quot;left&quot;:82.75614173228345,&quot;top&quot;:135.441968503937,&quot;width&quot;:827.193779527559}"/>
</p:tagLst>
</file>

<file path=ppt/tags/tag69.xml><?xml version="1.0" encoding="utf-8"?>
<p:tagLst xmlns:p="http://schemas.openxmlformats.org/presentationml/2006/main">
  <p:tag name="KSO_WM_DIAGRAM_VIRTUALLY_FRAME" val="{&quot;height&quot;:262.5618897637795,&quot;left&quot;:54.74023622047243,&quot;top&quot;:111.26905511811023,&quot;width&quot;:842.8696062992127}"/>
</p:tagLst>
</file>

<file path=ppt/tags/tag7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70.xml><?xml version="1.0" encoding="utf-8"?>
<p:tagLst xmlns:p="http://schemas.openxmlformats.org/presentationml/2006/main">
  <p:tag name="KSO_WM_DIAGRAM_VIRTUALLY_FRAME" val="{&quot;height&quot;:262.5618897637795,&quot;left&quot;:54.74023622047243,&quot;top&quot;:111.26905511811023,&quot;width&quot;:842.8696062992127}"/>
</p:tagLst>
</file>

<file path=ppt/tags/tag71.xml><?xml version="1.0" encoding="utf-8"?>
<p:tagLst xmlns:p="http://schemas.openxmlformats.org/presentationml/2006/main">
  <p:tag name="KSO_WM_DIAGRAM_VIRTUALLY_FRAME" val="{&quot;height&quot;:384.6,&quot;left&quot;:52,&quot;top&quot;:98.4,&quot;width&quot;:855}"/>
</p:tagLst>
</file>

<file path=ppt/tags/tag72.xml><?xml version="1.0" encoding="utf-8"?>
<p:tagLst xmlns:p="http://schemas.openxmlformats.org/presentationml/2006/main">
  <p:tag name="resource_record_key" val="{&quot;13&quot;:[4364942,4364878,4364888]}"/>
</p:tagLst>
</file>

<file path=ppt/tags/tag8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ags/tag9.xml><?xml version="1.0" encoding="utf-8"?>
<p:tagLst xmlns:p="http://schemas.openxmlformats.org/presentationml/2006/main">
  <p:tag name="KSO_WM_DIAGRAM_VIRTUALLY_FRAME" val="{&quot;height&quot;:277.9818897637796,&quot;left&quot;:61.56944881889764,&quot;top&quot;:176.84905511811024,&quot;width&quot;:836.8611811023623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5909B"/>
      </a:accent1>
      <a:accent2>
        <a:srgbClr val="0F9ED5"/>
      </a:accent2>
      <a:accent3>
        <a:srgbClr val="05909B"/>
      </a:accent3>
      <a:accent4>
        <a:srgbClr val="0F9ED5"/>
      </a:accent4>
      <a:accent5>
        <a:srgbClr val="05909B"/>
      </a:accent5>
      <a:accent6>
        <a:srgbClr val="0F9ED5"/>
      </a:accent6>
      <a:hlink>
        <a:srgbClr val="05909B"/>
      </a:hlink>
      <a:folHlink>
        <a:srgbClr val="0F9ED5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5909B"/>
      </a:accent1>
      <a:accent2>
        <a:srgbClr val="0F9ED5"/>
      </a:accent2>
      <a:accent3>
        <a:srgbClr val="05909B"/>
      </a:accent3>
      <a:accent4>
        <a:srgbClr val="0F9ED5"/>
      </a:accent4>
      <a:accent5>
        <a:srgbClr val="05909B"/>
      </a:accent5>
      <a:accent6>
        <a:srgbClr val="0F9ED5"/>
      </a:accent6>
      <a:hlink>
        <a:srgbClr val="05909B"/>
      </a:hlink>
      <a:folHlink>
        <a:srgbClr val="0F9ED5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5909B"/>
      </a:accent1>
      <a:accent2>
        <a:srgbClr val="0F9ED5"/>
      </a:accent2>
      <a:accent3>
        <a:srgbClr val="05909B"/>
      </a:accent3>
      <a:accent4>
        <a:srgbClr val="0F9ED5"/>
      </a:accent4>
      <a:accent5>
        <a:srgbClr val="05909B"/>
      </a:accent5>
      <a:accent6>
        <a:srgbClr val="0F9ED5"/>
      </a:accent6>
      <a:hlink>
        <a:srgbClr val="05909B"/>
      </a:hlink>
      <a:folHlink>
        <a:srgbClr val="0F9ED5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5909B"/>
      </a:accent1>
      <a:accent2>
        <a:srgbClr val="0F9ED5"/>
      </a:accent2>
      <a:accent3>
        <a:srgbClr val="05909B"/>
      </a:accent3>
      <a:accent4>
        <a:srgbClr val="0F9ED5"/>
      </a:accent4>
      <a:accent5>
        <a:srgbClr val="05909B"/>
      </a:accent5>
      <a:accent6>
        <a:srgbClr val="0F9ED5"/>
      </a:accent6>
      <a:hlink>
        <a:srgbClr val="05909B"/>
      </a:hlink>
      <a:folHlink>
        <a:srgbClr val="0F9ED5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5909B"/>
      </a:accent1>
      <a:accent2>
        <a:srgbClr val="0F9ED5"/>
      </a:accent2>
      <a:accent3>
        <a:srgbClr val="05909B"/>
      </a:accent3>
      <a:accent4>
        <a:srgbClr val="0F9ED5"/>
      </a:accent4>
      <a:accent5>
        <a:srgbClr val="05909B"/>
      </a:accent5>
      <a:accent6>
        <a:srgbClr val="0F9ED5"/>
      </a:accent6>
      <a:hlink>
        <a:srgbClr val="05909B"/>
      </a:hlink>
      <a:folHlink>
        <a:srgbClr val="0F9ED5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5909B"/>
      </a:accent1>
      <a:accent2>
        <a:srgbClr val="0F9ED5"/>
      </a:accent2>
      <a:accent3>
        <a:srgbClr val="05909B"/>
      </a:accent3>
      <a:accent4>
        <a:srgbClr val="0F9ED5"/>
      </a:accent4>
      <a:accent5>
        <a:srgbClr val="05909B"/>
      </a:accent5>
      <a:accent6>
        <a:srgbClr val="0F9ED5"/>
      </a:accent6>
      <a:hlink>
        <a:srgbClr val="05909B"/>
      </a:hlink>
      <a:folHlink>
        <a:srgbClr val="0F9ED5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4206</Words>
  <Application>WPS 演示</Application>
  <PresentationFormat/>
  <Paragraphs>229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宋体</vt:lpstr>
      <vt:lpstr>Wingdings</vt:lpstr>
      <vt:lpstr>Source Han Sans CN Bold Bold</vt:lpstr>
      <vt:lpstr>OPPOSans H</vt:lpstr>
      <vt:lpstr>OPPOSans L</vt:lpstr>
      <vt:lpstr>仿宋</vt:lpstr>
      <vt:lpstr>OPPOSans R</vt:lpstr>
      <vt:lpstr>Source Han Sans CN Normal</vt:lpstr>
      <vt:lpstr>Wingdings</vt:lpstr>
      <vt:lpstr>等线</vt:lpstr>
      <vt:lpstr>微软雅黑</vt:lpstr>
      <vt:lpstr>Arial Unicode MS</vt:lpstr>
      <vt:lpstr>Calibri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肖南海-专注做一件事的人</cp:lastModifiedBy>
  <cp:revision>13</cp:revision>
  <dcterms:created xsi:type="dcterms:W3CDTF">2025-04-29T12:27:00Z</dcterms:created>
  <dcterms:modified xsi:type="dcterms:W3CDTF">2025-07-14T05:46:20Z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73B3853302714449AAA6206DC1E4F8F5_12</vt:lpwstr>
  </property>
  <property fmtid="{D5CDD505-2E9C-101B-9397-08002B2CF9AE}" pid="3" name="KSOProductBuildVer">
    <vt:lpwstr>2052-12.1.0.21915</vt:lpwstr>
  </property>
</Properties>
</file>